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24"/>
  </p:notesMasterIdLst>
  <p:sldIdLst>
    <p:sldId id="264" r:id="rId3"/>
    <p:sldId id="277" r:id="rId4"/>
    <p:sldId id="270" r:id="rId5"/>
    <p:sldId id="258" r:id="rId6"/>
    <p:sldId id="256" r:id="rId7"/>
    <p:sldId id="260" r:id="rId8"/>
    <p:sldId id="261" r:id="rId9"/>
    <p:sldId id="262" r:id="rId10"/>
    <p:sldId id="257" r:id="rId11"/>
    <p:sldId id="268" r:id="rId12"/>
    <p:sldId id="267" r:id="rId13"/>
    <p:sldId id="271" r:id="rId14"/>
    <p:sldId id="272" r:id="rId15"/>
    <p:sldId id="273" r:id="rId16"/>
    <p:sldId id="274" r:id="rId17"/>
    <p:sldId id="275" r:id="rId18"/>
    <p:sldId id="276" r:id="rId19"/>
    <p:sldId id="278" r:id="rId20"/>
    <p:sldId id="265" r:id="rId21"/>
    <p:sldId id="266" r:id="rId22"/>
    <p:sldId id="259" r:id="rId23"/>
  </p:sldIdLst>
  <p:sldSz cx="17610138" cy="990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Huanyuan" initials="ZH" lastIdx="0" clrIdx="0">
    <p:extLst>
      <p:ext uri="{19B8F6BF-5375-455C-9EA6-DF929625EA0E}">
        <p15:presenceInfo xmlns:p15="http://schemas.microsoft.com/office/powerpoint/2012/main" userId="Zhang, Huany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9" autoAdjust="0"/>
  </p:normalViewPr>
  <p:slideViewPr>
    <p:cSldViewPr snapToGrid="0">
      <p:cViewPr varScale="1">
        <p:scale>
          <a:sx n="79" d="100"/>
          <a:sy n="79" d="100"/>
        </p:scale>
        <p:origin x="4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J:\Imperial_college\Master_Project\New_model\To_compare_land_sin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J:\Imperial_college\Master_Project\New_model\To_compare_land_sin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GB"/>
              <a:t>Assumption of 1500PgC, Q10 function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Sheet1!$F$1</c:f>
              <c:strCache>
                <c:ptCount val="1"/>
                <c:pt idx="0">
                  <c:v>landsink_residual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Sheet1!$F$2:$F$61</c:f>
              <c:numCache>
                <c:formatCode>General</c:formatCode>
                <c:ptCount val="60"/>
                <c:pt idx="0">
                  <c:v>1.3763894521756233</c:v>
                </c:pt>
                <c:pt idx="1">
                  <c:v>1.9167518897683902</c:v>
                </c:pt>
                <c:pt idx="2">
                  <c:v>1.818860274130965</c:v>
                </c:pt>
                <c:pt idx="3">
                  <c:v>2.3079537465347637</c:v>
                </c:pt>
                <c:pt idx="4">
                  <c:v>2.2331273596326304</c:v>
                </c:pt>
                <c:pt idx="5">
                  <c:v>2.2771638013445297</c:v>
                </c:pt>
                <c:pt idx="6">
                  <c:v>0.92226389508861129</c:v>
                </c:pt>
                <c:pt idx="7">
                  <c:v>1.0548748328938833</c:v>
                </c:pt>
                <c:pt idx="8">
                  <c:v>2.384112672121133</c:v>
                </c:pt>
                <c:pt idx="9">
                  <c:v>1.7195801041913155</c:v>
                </c:pt>
                <c:pt idx="10">
                  <c:v>1.2046714361169648</c:v>
                </c:pt>
                <c:pt idx="11">
                  <c:v>1.8905752236730669</c:v>
                </c:pt>
                <c:pt idx="12">
                  <c:v>2.7874672765787967</c:v>
                </c:pt>
                <c:pt idx="13">
                  <c:v>1.1316986838395289</c:v>
                </c:pt>
                <c:pt idx="14">
                  <c:v>1.3544605205920051</c:v>
                </c:pt>
                <c:pt idx="15">
                  <c:v>3.0676307482708811</c:v>
                </c:pt>
                <c:pt idx="16">
                  <c:v>1.7717066104055597</c:v>
                </c:pt>
                <c:pt idx="17">
                  <c:v>2.5615024675731393</c:v>
                </c:pt>
                <c:pt idx="18">
                  <c:v>0.56832412279755018</c:v>
                </c:pt>
                <c:pt idx="19">
                  <c:v>1.9057209027238047</c:v>
                </c:pt>
                <c:pt idx="20">
                  <c:v>0.55775964935440547</c:v>
                </c:pt>
                <c:pt idx="21">
                  <c:v>1.1246295569797569</c:v>
                </c:pt>
                <c:pt idx="22">
                  <c:v>2.1779354437693534</c:v>
                </c:pt>
                <c:pt idx="23">
                  <c:v>2.3960980800593648</c:v>
                </c:pt>
                <c:pt idx="24">
                  <c:v>0.48296698204761301</c:v>
                </c:pt>
                <c:pt idx="25">
                  <c:v>2.0530062536762128</c:v>
                </c:pt>
                <c:pt idx="26">
                  <c:v>1.4602275807124714</c:v>
                </c:pt>
                <c:pt idx="27">
                  <c:v>2.8361120019087371</c:v>
                </c:pt>
                <c:pt idx="28">
                  <c:v>-0.52899358962823251</c:v>
                </c:pt>
                <c:pt idx="29">
                  <c:v>0.75909742480215892</c:v>
                </c:pt>
                <c:pt idx="30">
                  <c:v>2.7313914210343442</c:v>
                </c:pt>
                <c:pt idx="31">
                  <c:v>3.033370035487883</c:v>
                </c:pt>
                <c:pt idx="32">
                  <c:v>3.9869482615851695</c:v>
                </c:pt>
                <c:pt idx="33">
                  <c:v>3.766276249439183</c:v>
                </c:pt>
                <c:pt idx="34">
                  <c:v>2.7359231411940881</c:v>
                </c:pt>
                <c:pt idx="35">
                  <c:v>2.0001069966746838</c:v>
                </c:pt>
                <c:pt idx="36">
                  <c:v>1.5379475967472067</c:v>
                </c:pt>
                <c:pt idx="37">
                  <c:v>3.5998758965449751</c:v>
                </c:pt>
                <c:pt idx="38">
                  <c:v>2.1917447230636755</c:v>
                </c:pt>
                <c:pt idx="39">
                  <c:v>-0.25082341779796469</c:v>
                </c:pt>
                <c:pt idx="40">
                  <c:v>2.9232708629015347</c:v>
                </c:pt>
                <c:pt idx="41">
                  <c:v>3.4814200274003442</c:v>
                </c:pt>
                <c:pt idx="42">
                  <c:v>2.3645519287473431</c:v>
                </c:pt>
                <c:pt idx="43">
                  <c:v>1.1237307170028261</c:v>
                </c:pt>
                <c:pt idx="44">
                  <c:v>1.7259725923267504</c:v>
                </c:pt>
                <c:pt idx="45">
                  <c:v>3.6618879526134513</c:v>
                </c:pt>
                <c:pt idx="46">
                  <c:v>1.8939498101500782</c:v>
                </c:pt>
                <c:pt idx="47">
                  <c:v>3.5612978471992989</c:v>
                </c:pt>
                <c:pt idx="48">
                  <c:v>2.7756183582779661</c:v>
                </c:pt>
                <c:pt idx="49">
                  <c:v>3.8808371993427775</c:v>
                </c:pt>
                <c:pt idx="50">
                  <c:v>4.4448368699726117</c:v>
                </c:pt>
                <c:pt idx="51">
                  <c:v>3.0364453106287894</c:v>
                </c:pt>
                <c:pt idx="52">
                  <c:v>4.7385348997893768</c:v>
                </c:pt>
                <c:pt idx="53">
                  <c:v>3.6242374993983981</c:v>
                </c:pt>
                <c:pt idx="54">
                  <c:v>3.5282275356613781</c:v>
                </c:pt>
                <c:pt idx="55">
                  <c:v>4.4106692623724966</c:v>
                </c:pt>
                <c:pt idx="56">
                  <c:v>2.5312318107100404</c:v>
                </c:pt>
                <c:pt idx="57">
                  <c:v>2.3583545195629232</c:v>
                </c:pt>
                <c:pt idx="58">
                  <c:v>4.1062980379924614</c:v>
                </c:pt>
              </c:numCache>
            </c:numRef>
          </c:yVal>
          <c:smooth val="0"/>
          <c:extLst>
            <c:ext xmlns:c16="http://schemas.microsoft.com/office/drawing/2014/chart" uri="{C3380CC4-5D6E-409C-BE32-E72D297353CC}">
              <c16:uniqueId val="{00000000-646B-490E-B744-681896166074}"/>
            </c:ext>
          </c:extLst>
        </c:ser>
        <c:ser>
          <c:idx val="1"/>
          <c:order val="1"/>
          <c:tx>
            <c:strRef>
              <c:f>Sheet1!$E$1</c:f>
              <c:strCache>
                <c:ptCount val="1"/>
                <c:pt idx="0">
                  <c:v>U_model*2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Sheet1!$E$2:$E$117</c:f>
              <c:numCache>
                <c:formatCode>General</c:formatCode>
                <c:ptCount val="116"/>
                <c:pt idx="0">
                  <c:v>0.2109579</c:v>
                </c:pt>
                <c:pt idx="1">
                  <c:v>1.0586198600000001</c:v>
                </c:pt>
                <c:pt idx="2">
                  <c:v>0.31863269999999999</c:v>
                </c:pt>
                <c:pt idx="3">
                  <c:v>0.96496367999999999</c:v>
                </c:pt>
                <c:pt idx="4">
                  <c:v>0.67502169999999995</c:v>
                </c:pt>
                <c:pt idx="5">
                  <c:v>1.63360584</c:v>
                </c:pt>
                <c:pt idx="6">
                  <c:v>1.6143117</c:v>
                </c:pt>
                <c:pt idx="7">
                  <c:v>1.09885788</c:v>
                </c:pt>
                <c:pt idx="8">
                  <c:v>1.2012425600000001</c:v>
                </c:pt>
                <c:pt idx="9">
                  <c:v>1.88759386</c:v>
                </c:pt>
                <c:pt idx="10">
                  <c:v>1.1715960599999999</c:v>
                </c:pt>
                <c:pt idx="11">
                  <c:v>1.24484134</c:v>
                </c:pt>
                <c:pt idx="12">
                  <c:v>2.3797088</c:v>
                </c:pt>
                <c:pt idx="13">
                  <c:v>1.73086702</c:v>
                </c:pt>
                <c:pt idx="14">
                  <c:v>0.62235856000000001</c:v>
                </c:pt>
                <c:pt idx="15">
                  <c:v>2.8249181999999999</c:v>
                </c:pt>
                <c:pt idx="16">
                  <c:v>1.65835022</c:v>
                </c:pt>
                <c:pt idx="17">
                  <c:v>2.9137542000000001</c:v>
                </c:pt>
                <c:pt idx="18">
                  <c:v>1.1354949400000001</c:v>
                </c:pt>
                <c:pt idx="19">
                  <c:v>1.8382642199999999</c:v>
                </c:pt>
                <c:pt idx="20">
                  <c:v>1.55323864</c:v>
                </c:pt>
                <c:pt idx="21">
                  <c:v>1.43570328</c:v>
                </c:pt>
                <c:pt idx="22">
                  <c:v>1.09418642</c:v>
                </c:pt>
                <c:pt idx="23">
                  <c:v>1.79386544</c:v>
                </c:pt>
                <c:pt idx="24">
                  <c:v>0.39657049999999999</c:v>
                </c:pt>
                <c:pt idx="25">
                  <c:v>2.4353601999999999</c:v>
                </c:pt>
                <c:pt idx="26">
                  <c:v>2.7881992000000002</c:v>
                </c:pt>
                <c:pt idx="27">
                  <c:v>1.7958691200000001</c:v>
                </c:pt>
                <c:pt idx="28">
                  <c:v>0.76491611999999998</c:v>
                </c:pt>
                <c:pt idx="29">
                  <c:v>1.3911881399999999</c:v>
                </c:pt>
                <c:pt idx="30">
                  <c:v>2.3245368000000002</c:v>
                </c:pt>
                <c:pt idx="31">
                  <c:v>0.86328148000000005</c:v>
                </c:pt>
                <c:pt idx="32">
                  <c:v>1.6158489</c:v>
                </c:pt>
                <c:pt idx="33">
                  <c:v>2.3379553999999998</c:v>
                </c:pt>
                <c:pt idx="34">
                  <c:v>2.2617178</c:v>
                </c:pt>
                <c:pt idx="35">
                  <c:v>1.7426998600000001</c:v>
                </c:pt>
                <c:pt idx="36">
                  <c:v>0.87196958000000002</c:v>
                </c:pt>
                <c:pt idx="37">
                  <c:v>2.9487701999999998</c:v>
                </c:pt>
                <c:pt idx="38">
                  <c:v>1.49679852</c:v>
                </c:pt>
                <c:pt idx="39">
                  <c:v>0.113989018</c:v>
                </c:pt>
                <c:pt idx="40">
                  <c:v>2.240364</c:v>
                </c:pt>
                <c:pt idx="41">
                  <c:v>2.4464901999999999</c:v>
                </c:pt>
                <c:pt idx="42">
                  <c:v>1.523579</c:v>
                </c:pt>
                <c:pt idx="43">
                  <c:v>1.06413234</c:v>
                </c:pt>
                <c:pt idx="44">
                  <c:v>1.5400601599999999</c:v>
                </c:pt>
                <c:pt idx="45">
                  <c:v>2.0678382000000002</c:v>
                </c:pt>
                <c:pt idx="46">
                  <c:v>1.2763931799999999</c:v>
                </c:pt>
                <c:pt idx="47">
                  <c:v>2.0756858</c:v>
                </c:pt>
                <c:pt idx="48">
                  <c:v>1.8744518800000001</c:v>
                </c:pt>
                <c:pt idx="49">
                  <c:v>2.8705916</c:v>
                </c:pt>
                <c:pt idx="50">
                  <c:v>2.4269812000000002</c:v>
                </c:pt>
                <c:pt idx="51">
                  <c:v>1.98196244</c:v>
                </c:pt>
                <c:pt idx="52">
                  <c:v>2.7520791999999998</c:v>
                </c:pt>
                <c:pt idx="53">
                  <c:v>2.4346698</c:v>
                </c:pt>
                <c:pt idx="54">
                  <c:v>2.7408815999999998</c:v>
                </c:pt>
                <c:pt idx="55">
                  <c:v>2.5247396000000002</c:v>
                </c:pt>
                <c:pt idx="56">
                  <c:v>1.1131498799999999</c:v>
                </c:pt>
                <c:pt idx="57">
                  <c:v>1.25219726</c:v>
                </c:pt>
                <c:pt idx="58">
                  <c:v>2.0738387999999999</c:v>
                </c:pt>
              </c:numCache>
            </c:numRef>
          </c:yVal>
          <c:smooth val="0"/>
          <c:extLst>
            <c:ext xmlns:c16="http://schemas.microsoft.com/office/drawing/2014/chart" uri="{C3380CC4-5D6E-409C-BE32-E72D297353CC}">
              <c16:uniqueId val="{00000001-646B-490E-B744-681896166074}"/>
            </c:ext>
          </c:extLst>
        </c:ser>
        <c:dLbls>
          <c:showLegendKey val="0"/>
          <c:showVal val="0"/>
          <c:showCatName val="0"/>
          <c:showSerName val="0"/>
          <c:showPercent val="0"/>
          <c:showBubbleSize val="0"/>
        </c:dLbls>
        <c:axId val="538027024"/>
        <c:axId val="538027680"/>
      </c:scatterChart>
      <c:valAx>
        <c:axId val="538027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680"/>
        <c:crosses val="autoZero"/>
        <c:crossBetween val="midCat"/>
      </c:valAx>
      <c:valAx>
        <c:axId val="53802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0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GB"/>
              <a:t>Assumption of 1500PgC, Q10 function</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Sheet1!$C$1</c:f>
              <c:strCache>
                <c:ptCount val="1"/>
                <c:pt idx="0">
                  <c:v>Aaverage from 10 DGVM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Sheet1!$C$2:$C$117</c:f>
              <c:numCache>
                <c:formatCode>General</c:formatCode>
                <c:ptCount val="116"/>
                <c:pt idx="0">
                  <c:v>0.51607320388933298</c:v>
                </c:pt>
                <c:pt idx="1">
                  <c:v>1.3940300360212881</c:v>
                </c:pt>
                <c:pt idx="2">
                  <c:v>0.60509821475963532</c:v>
                </c:pt>
                <c:pt idx="3">
                  <c:v>1.3483486485510414</c:v>
                </c:pt>
                <c:pt idx="4">
                  <c:v>0.87779426531497484</c:v>
                </c:pt>
                <c:pt idx="5">
                  <c:v>1.4005760148243114</c:v>
                </c:pt>
                <c:pt idx="6">
                  <c:v>0.42322912438025706</c:v>
                </c:pt>
                <c:pt idx="7">
                  <c:v>1.2784244128086384</c:v>
                </c:pt>
                <c:pt idx="8">
                  <c:v>1.6283938585402584</c:v>
                </c:pt>
                <c:pt idx="9">
                  <c:v>2.530557659478927</c:v>
                </c:pt>
                <c:pt idx="10">
                  <c:v>0.50425613949821235</c:v>
                </c:pt>
                <c:pt idx="11">
                  <c:v>0.44183971545725453</c:v>
                </c:pt>
                <c:pt idx="12">
                  <c:v>2.4623893846279259</c:v>
                </c:pt>
                <c:pt idx="13">
                  <c:v>1.0479743159853874</c:v>
                </c:pt>
                <c:pt idx="14">
                  <c:v>1.4607379108813485</c:v>
                </c:pt>
                <c:pt idx="15">
                  <c:v>4.0718154388682732</c:v>
                </c:pt>
                <c:pt idx="16">
                  <c:v>2.437260749324857</c:v>
                </c:pt>
                <c:pt idx="17">
                  <c:v>2.95780246311856</c:v>
                </c:pt>
                <c:pt idx="18">
                  <c:v>1.4178921111729177</c:v>
                </c:pt>
                <c:pt idx="19">
                  <c:v>2.8180625008302314</c:v>
                </c:pt>
                <c:pt idx="20">
                  <c:v>1.5362415330080235</c:v>
                </c:pt>
                <c:pt idx="21">
                  <c:v>0.51935417475236034</c:v>
                </c:pt>
                <c:pt idx="22">
                  <c:v>2.2743925636913871</c:v>
                </c:pt>
                <c:pt idx="23">
                  <c:v>1.5549001341077344</c:v>
                </c:pt>
                <c:pt idx="24">
                  <c:v>0.21651962780049691</c:v>
                </c:pt>
                <c:pt idx="25">
                  <c:v>2.8322967423925962</c:v>
                </c:pt>
                <c:pt idx="26">
                  <c:v>2.6406923462535978</c:v>
                </c:pt>
                <c:pt idx="27">
                  <c:v>2.251247213889719</c:v>
                </c:pt>
                <c:pt idx="28">
                  <c:v>0.31756529959885238</c:v>
                </c:pt>
                <c:pt idx="29">
                  <c:v>1.8901879753626463</c:v>
                </c:pt>
                <c:pt idx="30">
                  <c:v>3.5176692563893308</c:v>
                </c:pt>
                <c:pt idx="31">
                  <c:v>2.341613184315106</c:v>
                </c:pt>
                <c:pt idx="32">
                  <c:v>2.1435505890691822</c:v>
                </c:pt>
                <c:pt idx="33">
                  <c:v>2.0132030006515809</c:v>
                </c:pt>
                <c:pt idx="34">
                  <c:v>2.8851850698626764</c:v>
                </c:pt>
                <c:pt idx="35">
                  <c:v>1.4861991251469928</c:v>
                </c:pt>
                <c:pt idx="36">
                  <c:v>1.6428307489529821</c:v>
                </c:pt>
                <c:pt idx="37">
                  <c:v>3.1406241410649778</c:v>
                </c:pt>
                <c:pt idx="38">
                  <c:v>2.9848355757357456</c:v>
                </c:pt>
                <c:pt idx="39">
                  <c:v>1.3447812307364642</c:v>
                </c:pt>
                <c:pt idx="40">
                  <c:v>3.7048439783852793</c:v>
                </c:pt>
                <c:pt idx="41">
                  <c:v>3.9868284800578584</c:v>
                </c:pt>
                <c:pt idx="42">
                  <c:v>2.4070486243894198</c:v>
                </c:pt>
                <c:pt idx="43">
                  <c:v>0.90896815137768394</c:v>
                </c:pt>
                <c:pt idx="44">
                  <c:v>2.3143552870726389</c:v>
                </c:pt>
                <c:pt idx="45">
                  <c:v>3.4635597988045062</c:v>
                </c:pt>
                <c:pt idx="46">
                  <c:v>1.6069426120162724</c:v>
                </c:pt>
                <c:pt idx="47">
                  <c:v>3.1215959839524938</c:v>
                </c:pt>
                <c:pt idx="48">
                  <c:v>2.7924163263362178</c:v>
                </c:pt>
                <c:pt idx="49">
                  <c:v>3.7087879922874092</c:v>
                </c:pt>
                <c:pt idx="50">
                  <c:v>2.7727911573119597</c:v>
                </c:pt>
                <c:pt idx="51">
                  <c:v>3.0993645081026049</c:v>
                </c:pt>
                <c:pt idx="52">
                  <c:v>4.2544394819186255</c:v>
                </c:pt>
                <c:pt idx="53">
                  <c:v>2.4894357157634324</c:v>
                </c:pt>
                <c:pt idx="54">
                  <c:v>3.2675176639889081</c:v>
                </c:pt>
                <c:pt idx="55">
                  <c:v>3.8032874826402621</c:v>
                </c:pt>
                <c:pt idx="56">
                  <c:v>1.8378471554484108</c:v>
                </c:pt>
                <c:pt idx="57">
                  <c:v>2.577242923404433</c:v>
                </c:pt>
                <c:pt idx="58">
                  <c:v>3.7821974456072511</c:v>
                </c:pt>
              </c:numCache>
            </c:numRef>
          </c:yVal>
          <c:smooth val="0"/>
          <c:extLst>
            <c:ext xmlns:c16="http://schemas.microsoft.com/office/drawing/2014/chart" uri="{C3380CC4-5D6E-409C-BE32-E72D297353CC}">
              <c16:uniqueId val="{00000000-E8C2-40E2-A078-E00D444A93E8}"/>
            </c:ext>
          </c:extLst>
        </c:ser>
        <c:ser>
          <c:idx val="1"/>
          <c:order val="1"/>
          <c:tx>
            <c:strRef>
              <c:f>Sheet1!$E$1</c:f>
              <c:strCache>
                <c:ptCount val="1"/>
                <c:pt idx="0">
                  <c:v>U_model*2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Sheet1!$E$2:$E$117</c:f>
              <c:numCache>
                <c:formatCode>General</c:formatCode>
                <c:ptCount val="116"/>
                <c:pt idx="0">
                  <c:v>0.2109579</c:v>
                </c:pt>
                <c:pt idx="1">
                  <c:v>1.0586198600000001</c:v>
                </c:pt>
                <c:pt idx="2">
                  <c:v>0.31863269999999999</c:v>
                </c:pt>
                <c:pt idx="3">
                  <c:v>0.96496367999999999</c:v>
                </c:pt>
                <c:pt idx="4">
                  <c:v>0.67502169999999995</c:v>
                </c:pt>
                <c:pt idx="5">
                  <c:v>1.63360584</c:v>
                </c:pt>
                <c:pt idx="6">
                  <c:v>1.6143117</c:v>
                </c:pt>
                <c:pt idx="7">
                  <c:v>1.09885788</c:v>
                </c:pt>
                <c:pt idx="8">
                  <c:v>1.2012425600000001</c:v>
                </c:pt>
                <c:pt idx="9">
                  <c:v>1.88759386</c:v>
                </c:pt>
                <c:pt idx="10">
                  <c:v>1.1715960599999999</c:v>
                </c:pt>
                <c:pt idx="11">
                  <c:v>1.24484134</c:v>
                </c:pt>
                <c:pt idx="12">
                  <c:v>2.3797088</c:v>
                </c:pt>
                <c:pt idx="13">
                  <c:v>1.73086702</c:v>
                </c:pt>
                <c:pt idx="14">
                  <c:v>0.62235856000000001</c:v>
                </c:pt>
                <c:pt idx="15">
                  <c:v>2.8249181999999999</c:v>
                </c:pt>
                <c:pt idx="16">
                  <c:v>1.65835022</c:v>
                </c:pt>
                <c:pt idx="17">
                  <c:v>2.9137542000000001</c:v>
                </c:pt>
                <c:pt idx="18">
                  <c:v>1.1354949400000001</c:v>
                </c:pt>
                <c:pt idx="19">
                  <c:v>1.8382642199999999</c:v>
                </c:pt>
                <c:pt idx="20">
                  <c:v>1.55323864</c:v>
                </c:pt>
                <c:pt idx="21">
                  <c:v>1.43570328</c:v>
                </c:pt>
                <c:pt idx="22">
                  <c:v>1.09418642</c:v>
                </c:pt>
                <c:pt idx="23">
                  <c:v>1.79386544</c:v>
                </c:pt>
                <c:pt idx="24">
                  <c:v>0.39657049999999999</c:v>
                </c:pt>
                <c:pt idx="25">
                  <c:v>2.4353601999999999</c:v>
                </c:pt>
                <c:pt idx="26">
                  <c:v>2.7881992000000002</c:v>
                </c:pt>
                <c:pt idx="27">
                  <c:v>1.7958691200000001</c:v>
                </c:pt>
                <c:pt idx="28">
                  <c:v>0.76491611999999998</c:v>
                </c:pt>
                <c:pt idx="29">
                  <c:v>1.3911881399999999</c:v>
                </c:pt>
                <c:pt idx="30">
                  <c:v>2.3245368000000002</c:v>
                </c:pt>
                <c:pt idx="31">
                  <c:v>0.86328148000000005</c:v>
                </c:pt>
                <c:pt idx="32">
                  <c:v>1.6158489</c:v>
                </c:pt>
                <c:pt idx="33">
                  <c:v>2.3379553999999998</c:v>
                </c:pt>
                <c:pt idx="34">
                  <c:v>2.2617178</c:v>
                </c:pt>
                <c:pt idx="35">
                  <c:v>1.7426998600000001</c:v>
                </c:pt>
                <c:pt idx="36">
                  <c:v>0.87196958000000002</c:v>
                </c:pt>
                <c:pt idx="37">
                  <c:v>2.9487701999999998</c:v>
                </c:pt>
                <c:pt idx="38">
                  <c:v>1.49679852</c:v>
                </c:pt>
                <c:pt idx="39">
                  <c:v>0.113989018</c:v>
                </c:pt>
                <c:pt idx="40">
                  <c:v>2.240364</c:v>
                </c:pt>
                <c:pt idx="41">
                  <c:v>2.4464901999999999</c:v>
                </c:pt>
                <c:pt idx="42">
                  <c:v>1.523579</c:v>
                </c:pt>
                <c:pt idx="43">
                  <c:v>1.06413234</c:v>
                </c:pt>
                <c:pt idx="44">
                  <c:v>1.5400601599999999</c:v>
                </c:pt>
                <c:pt idx="45">
                  <c:v>2.0678382000000002</c:v>
                </c:pt>
                <c:pt idx="46">
                  <c:v>1.2763931799999999</c:v>
                </c:pt>
                <c:pt idx="47">
                  <c:v>2.0756858</c:v>
                </c:pt>
                <c:pt idx="48">
                  <c:v>1.8744518800000001</c:v>
                </c:pt>
                <c:pt idx="49">
                  <c:v>2.8705916</c:v>
                </c:pt>
                <c:pt idx="50">
                  <c:v>2.4269812000000002</c:v>
                </c:pt>
                <c:pt idx="51">
                  <c:v>1.98196244</c:v>
                </c:pt>
                <c:pt idx="52">
                  <c:v>2.7520791999999998</c:v>
                </c:pt>
                <c:pt idx="53">
                  <c:v>2.4346698</c:v>
                </c:pt>
                <c:pt idx="54">
                  <c:v>2.7408815999999998</c:v>
                </c:pt>
                <c:pt idx="55">
                  <c:v>2.5247396000000002</c:v>
                </c:pt>
                <c:pt idx="56">
                  <c:v>1.1131498799999999</c:v>
                </c:pt>
                <c:pt idx="57">
                  <c:v>1.25219726</c:v>
                </c:pt>
                <c:pt idx="58">
                  <c:v>2.0738387999999999</c:v>
                </c:pt>
              </c:numCache>
            </c:numRef>
          </c:yVal>
          <c:smooth val="0"/>
          <c:extLst>
            <c:ext xmlns:c16="http://schemas.microsoft.com/office/drawing/2014/chart" uri="{C3380CC4-5D6E-409C-BE32-E72D297353CC}">
              <c16:uniqueId val="{00000001-E8C2-40E2-A078-E00D444A93E8}"/>
            </c:ext>
          </c:extLst>
        </c:ser>
        <c:dLbls>
          <c:showLegendKey val="0"/>
          <c:showVal val="0"/>
          <c:showCatName val="0"/>
          <c:showSerName val="0"/>
          <c:showPercent val="0"/>
          <c:showBubbleSize val="0"/>
        </c:dLbls>
        <c:axId val="538027024"/>
        <c:axId val="538027680"/>
      </c:scatterChart>
      <c:valAx>
        <c:axId val="538027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680"/>
        <c:crosses val="autoZero"/>
        <c:crossBetween val="midCat"/>
      </c:valAx>
      <c:valAx>
        <c:axId val="53802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024"/>
        <c:crosses val="autoZero"/>
        <c:crossBetween val="midCat"/>
      </c:valAx>
      <c:spPr>
        <a:noFill/>
        <a:ln>
          <a:noFill/>
        </a:ln>
        <a:effectLst/>
      </c:spPr>
    </c:plotArea>
    <c:legend>
      <c:legendPos val="b"/>
      <c:layout>
        <c:manualLayout>
          <c:xMode val="edge"/>
          <c:yMode val="edge"/>
          <c:x val="0.19700743657042868"/>
          <c:y val="0.88020778652668419"/>
          <c:w val="0.6059849081364829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GB" sz="2000" b="0" i="0" kern="1200" spc="0" baseline="0">
                <a:solidFill>
                  <a:srgbClr val="595959"/>
                </a:solidFill>
                <a:effectLst/>
              </a:rPr>
              <a:t>Assumption of 1500PgC, Q10 function</a:t>
            </a:r>
            <a:endParaRPr lang="en-GB" sz="2000">
              <a:effectLst/>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Sheet1!$J$1</c:f>
              <c:strCache>
                <c:ptCount val="1"/>
                <c:pt idx="0">
                  <c:v>CAMS(inversion 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Sheet1!$J$2:$J$117</c:f>
              <c:numCache>
                <c:formatCode>General</c:formatCode>
                <c:ptCount val="116"/>
                <c:pt idx="20">
                  <c:v>0.32363485382113799</c:v>
                </c:pt>
                <c:pt idx="21">
                  <c:v>0.29089806212888503</c:v>
                </c:pt>
                <c:pt idx="22">
                  <c:v>1.4242408741979</c:v>
                </c:pt>
                <c:pt idx="23">
                  <c:v>2.1169905284915398</c:v>
                </c:pt>
                <c:pt idx="24">
                  <c:v>-0.96718799234629205</c:v>
                </c:pt>
                <c:pt idx="25">
                  <c:v>1.01970559160356</c:v>
                </c:pt>
                <c:pt idx="26">
                  <c:v>0.95739984466291705</c:v>
                </c:pt>
                <c:pt idx="27">
                  <c:v>1.46362515679979</c:v>
                </c:pt>
                <c:pt idx="28">
                  <c:v>-0.73318194252086</c:v>
                </c:pt>
                <c:pt idx="29">
                  <c:v>1.02106476411495</c:v>
                </c:pt>
                <c:pt idx="30">
                  <c:v>2.5568045102142398</c:v>
                </c:pt>
                <c:pt idx="31">
                  <c:v>2.0447169665141298</c:v>
                </c:pt>
                <c:pt idx="32">
                  <c:v>2.8883946830728799</c:v>
                </c:pt>
                <c:pt idx="33">
                  <c:v>3.0734819226607502</c:v>
                </c:pt>
                <c:pt idx="34">
                  <c:v>2.6288972594607101</c:v>
                </c:pt>
                <c:pt idx="35">
                  <c:v>0.57956911827073299</c:v>
                </c:pt>
                <c:pt idx="36">
                  <c:v>0.82005272945493901</c:v>
                </c:pt>
                <c:pt idx="37">
                  <c:v>2.8741145871409</c:v>
                </c:pt>
                <c:pt idx="38">
                  <c:v>0.79096158528141602</c:v>
                </c:pt>
                <c:pt idx="39">
                  <c:v>0.206537394995218</c:v>
                </c:pt>
                <c:pt idx="40">
                  <c:v>2.5346716774443601</c:v>
                </c:pt>
                <c:pt idx="41">
                  <c:v>2.1916782600962499</c:v>
                </c:pt>
                <c:pt idx="42">
                  <c:v>2.0388519051045799</c:v>
                </c:pt>
                <c:pt idx="43">
                  <c:v>0.54288977668749006</c:v>
                </c:pt>
                <c:pt idx="44">
                  <c:v>1.3756907235001401</c:v>
                </c:pt>
                <c:pt idx="45">
                  <c:v>3.2473320442416198</c:v>
                </c:pt>
                <c:pt idx="46">
                  <c:v>1.67227756719878</c:v>
                </c:pt>
                <c:pt idx="47">
                  <c:v>2.8829528418306798</c:v>
                </c:pt>
                <c:pt idx="48">
                  <c:v>2.2511005280423002</c:v>
                </c:pt>
                <c:pt idx="49">
                  <c:v>3.4756889657152499</c:v>
                </c:pt>
                <c:pt idx="50">
                  <c:v>3.4723450620643601</c:v>
                </c:pt>
                <c:pt idx="51">
                  <c:v>2.7075278726122298</c:v>
                </c:pt>
                <c:pt idx="52">
                  <c:v>4.0908082486774298</c:v>
                </c:pt>
                <c:pt idx="53">
                  <c:v>2.3180001319529202</c:v>
                </c:pt>
                <c:pt idx="54">
                  <c:v>3.05285443075728</c:v>
                </c:pt>
                <c:pt idx="55">
                  <c:v>3.4573878901392399</c:v>
                </c:pt>
                <c:pt idx="56">
                  <c:v>1.7710039404707201</c:v>
                </c:pt>
                <c:pt idx="57">
                  <c:v>2.4157095929801198</c:v>
                </c:pt>
                <c:pt idx="58">
                  <c:v>3.6805869370711601</c:v>
                </c:pt>
              </c:numCache>
            </c:numRef>
          </c:yVal>
          <c:smooth val="0"/>
          <c:extLst>
            <c:ext xmlns:c16="http://schemas.microsoft.com/office/drawing/2014/chart" uri="{C3380CC4-5D6E-409C-BE32-E72D297353CC}">
              <c16:uniqueId val="{00000000-8ADE-4CA3-9669-A52943CDFA8A}"/>
            </c:ext>
          </c:extLst>
        </c:ser>
        <c:ser>
          <c:idx val="1"/>
          <c:order val="1"/>
          <c:tx>
            <c:strRef>
              <c:f>Sheet1!$E$1</c:f>
              <c:strCache>
                <c:ptCount val="1"/>
                <c:pt idx="0">
                  <c:v>U_model*2</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Sheet1!$B$2:$B$117</c:f>
              <c:numCache>
                <c:formatCode>General</c:formatCode>
                <c:ptCount val="116"/>
                <c:pt idx="0">
                  <c:v>1959</c:v>
                </c:pt>
                <c:pt idx="1">
                  <c:v>1960</c:v>
                </c:pt>
                <c:pt idx="2">
                  <c:v>1961</c:v>
                </c:pt>
                <c:pt idx="3">
                  <c:v>1962</c:v>
                </c:pt>
                <c:pt idx="4">
                  <c:v>1963</c:v>
                </c:pt>
                <c:pt idx="5">
                  <c:v>1964</c:v>
                </c:pt>
                <c:pt idx="6">
                  <c:v>1965</c:v>
                </c:pt>
                <c:pt idx="7">
                  <c:v>1966</c:v>
                </c:pt>
                <c:pt idx="8">
                  <c:v>1967</c:v>
                </c:pt>
                <c:pt idx="9">
                  <c:v>1968</c:v>
                </c:pt>
                <c:pt idx="10">
                  <c:v>1969</c:v>
                </c:pt>
                <c:pt idx="11">
                  <c:v>1970</c:v>
                </c:pt>
                <c:pt idx="12">
                  <c:v>1971</c:v>
                </c:pt>
                <c:pt idx="13">
                  <c:v>1972</c:v>
                </c:pt>
                <c:pt idx="14">
                  <c:v>1973</c:v>
                </c:pt>
                <c:pt idx="15">
                  <c:v>1974</c:v>
                </c:pt>
                <c:pt idx="16">
                  <c:v>1975</c:v>
                </c:pt>
                <c:pt idx="17">
                  <c:v>1976</c:v>
                </c:pt>
                <c:pt idx="18">
                  <c:v>1977</c:v>
                </c:pt>
                <c:pt idx="19">
                  <c:v>1978</c:v>
                </c:pt>
                <c:pt idx="20">
                  <c:v>1979</c:v>
                </c:pt>
                <c:pt idx="21">
                  <c:v>1980</c:v>
                </c:pt>
                <c:pt idx="22">
                  <c:v>1981</c:v>
                </c:pt>
                <c:pt idx="23">
                  <c:v>1982</c:v>
                </c:pt>
                <c:pt idx="24">
                  <c:v>1983</c:v>
                </c:pt>
                <c:pt idx="25">
                  <c:v>1984</c:v>
                </c:pt>
                <c:pt idx="26">
                  <c:v>1985</c:v>
                </c:pt>
                <c:pt idx="27">
                  <c:v>1986</c:v>
                </c:pt>
                <c:pt idx="28">
                  <c:v>1987</c:v>
                </c:pt>
                <c:pt idx="29">
                  <c:v>1988</c:v>
                </c:pt>
                <c:pt idx="30">
                  <c:v>1989</c:v>
                </c:pt>
                <c:pt idx="31">
                  <c:v>1990</c:v>
                </c:pt>
                <c:pt idx="32">
                  <c:v>1991</c:v>
                </c:pt>
                <c:pt idx="33">
                  <c:v>1992</c:v>
                </c:pt>
                <c:pt idx="34">
                  <c:v>1993</c:v>
                </c:pt>
                <c:pt idx="35">
                  <c:v>1994</c:v>
                </c:pt>
                <c:pt idx="36">
                  <c:v>1995</c:v>
                </c:pt>
                <c:pt idx="37">
                  <c:v>1996</c:v>
                </c:pt>
                <c:pt idx="38">
                  <c:v>1997</c:v>
                </c:pt>
                <c:pt idx="39">
                  <c:v>1998</c:v>
                </c:pt>
                <c:pt idx="40">
                  <c:v>1999</c:v>
                </c:pt>
                <c:pt idx="41">
                  <c:v>2000</c:v>
                </c:pt>
                <c:pt idx="42">
                  <c:v>2001</c:v>
                </c:pt>
                <c:pt idx="43">
                  <c:v>2002</c:v>
                </c:pt>
                <c:pt idx="44">
                  <c:v>2003</c:v>
                </c:pt>
                <c:pt idx="45">
                  <c:v>2004</c:v>
                </c:pt>
                <c:pt idx="46">
                  <c:v>2005</c:v>
                </c:pt>
                <c:pt idx="47">
                  <c:v>2006</c:v>
                </c:pt>
                <c:pt idx="48">
                  <c:v>2007</c:v>
                </c:pt>
                <c:pt idx="49">
                  <c:v>2008</c:v>
                </c:pt>
                <c:pt idx="50">
                  <c:v>2009</c:v>
                </c:pt>
                <c:pt idx="51">
                  <c:v>2010</c:v>
                </c:pt>
                <c:pt idx="52">
                  <c:v>2011</c:v>
                </c:pt>
                <c:pt idx="53">
                  <c:v>2012</c:v>
                </c:pt>
                <c:pt idx="54">
                  <c:v>2013</c:v>
                </c:pt>
                <c:pt idx="55">
                  <c:v>2014</c:v>
                </c:pt>
                <c:pt idx="56">
                  <c:v>2015</c:v>
                </c:pt>
                <c:pt idx="57">
                  <c:v>2016</c:v>
                </c:pt>
                <c:pt idx="58">
                  <c:v>2017</c:v>
                </c:pt>
              </c:numCache>
            </c:numRef>
          </c:xVal>
          <c:yVal>
            <c:numRef>
              <c:f>Sheet1!$E$2:$E$117</c:f>
              <c:numCache>
                <c:formatCode>General</c:formatCode>
                <c:ptCount val="116"/>
                <c:pt idx="0">
                  <c:v>0.2109579</c:v>
                </c:pt>
                <c:pt idx="1">
                  <c:v>1.0586198600000001</c:v>
                </c:pt>
                <c:pt idx="2">
                  <c:v>0.31863269999999999</c:v>
                </c:pt>
                <c:pt idx="3">
                  <c:v>0.96496367999999999</c:v>
                </c:pt>
                <c:pt idx="4">
                  <c:v>0.67502169999999995</c:v>
                </c:pt>
                <c:pt idx="5">
                  <c:v>1.63360584</c:v>
                </c:pt>
                <c:pt idx="6">
                  <c:v>1.6143117</c:v>
                </c:pt>
                <c:pt idx="7">
                  <c:v>1.09885788</c:v>
                </c:pt>
                <c:pt idx="8">
                  <c:v>1.2012425600000001</c:v>
                </c:pt>
                <c:pt idx="9">
                  <c:v>1.88759386</c:v>
                </c:pt>
                <c:pt idx="10">
                  <c:v>1.1715960599999999</c:v>
                </c:pt>
                <c:pt idx="11">
                  <c:v>1.24484134</c:v>
                </c:pt>
                <c:pt idx="12">
                  <c:v>2.3797088</c:v>
                </c:pt>
                <c:pt idx="13">
                  <c:v>1.73086702</c:v>
                </c:pt>
                <c:pt idx="14">
                  <c:v>0.62235856000000001</c:v>
                </c:pt>
                <c:pt idx="15">
                  <c:v>2.8249181999999999</c:v>
                </c:pt>
                <c:pt idx="16">
                  <c:v>1.65835022</c:v>
                </c:pt>
                <c:pt idx="17">
                  <c:v>2.9137542000000001</c:v>
                </c:pt>
                <c:pt idx="18">
                  <c:v>1.1354949400000001</c:v>
                </c:pt>
                <c:pt idx="19">
                  <c:v>1.8382642199999999</c:v>
                </c:pt>
                <c:pt idx="20">
                  <c:v>1.55323864</c:v>
                </c:pt>
                <c:pt idx="21">
                  <c:v>1.43570328</c:v>
                </c:pt>
                <c:pt idx="22">
                  <c:v>1.09418642</c:v>
                </c:pt>
                <c:pt idx="23">
                  <c:v>1.79386544</c:v>
                </c:pt>
                <c:pt idx="24">
                  <c:v>0.39657049999999999</c:v>
                </c:pt>
                <c:pt idx="25">
                  <c:v>2.4353601999999999</c:v>
                </c:pt>
                <c:pt idx="26">
                  <c:v>2.7881992000000002</c:v>
                </c:pt>
                <c:pt idx="27">
                  <c:v>1.7958691200000001</c:v>
                </c:pt>
                <c:pt idx="28">
                  <c:v>0.76491611999999998</c:v>
                </c:pt>
                <c:pt idx="29">
                  <c:v>1.3911881399999999</c:v>
                </c:pt>
                <c:pt idx="30">
                  <c:v>2.3245368000000002</c:v>
                </c:pt>
                <c:pt idx="31">
                  <c:v>0.86328148000000005</c:v>
                </c:pt>
                <c:pt idx="32">
                  <c:v>1.6158489</c:v>
                </c:pt>
                <c:pt idx="33">
                  <c:v>2.3379553999999998</c:v>
                </c:pt>
                <c:pt idx="34">
                  <c:v>2.2617178</c:v>
                </c:pt>
                <c:pt idx="35">
                  <c:v>1.7426998600000001</c:v>
                </c:pt>
                <c:pt idx="36">
                  <c:v>0.87196958000000002</c:v>
                </c:pt>
                <c:pt idx="37">
                  <c:v>2.9487701999999998</c:v>
                </c:pt>
                <c:pt idx="38">
                  <c:v>1.49679852</c:v>
                </c:pt>
                <c:pt idx="39">
                  <c:v>0.113989018</c:v>
                </c:pt>
                <c:pt idx="40">
                  <c:v>2.240364</c:v>
                </c:pt>
                <c:pt idx="41">
                  <c:v>2.4464901999999999</c:v>
                </c:pt>
                <c:pt idx="42">
                  <c:v>1.523579</c:v>
                </c:pt>
                <c:pt idx="43">
                  <c:v>1.06413234</c:v>
                </c:pt>
                <c:pt idx="44">
                  <c:v>1.5400601599999999</c:v>
                </c:pt>
                <c:pt idx="45">
                  <c:v>2.0678382000000002</c:v>
                </c:pt>
                <c:pt idx="46">
                  <c:v>1.2763931799999999</c:v>
                </c:pt>
                <c:pt idx="47">
                  <c:v>2.0756858</c:v>
                </c:pt>
                <c:pt idx="48">
                  <c:v>1.8744518800000001</c:v>
                </c:pt>
                <c:pt idx="49">
                  <c:v>2.8705916</c:v>
                </c:pt>
                <c:pt idx="50">
                  <c:v>2.4269812000000002</c:v>
                </c:pt>
                <c:pt idx="51">
                  <c:v>1.98196244</c:v>
                </c:pt>
                <c:pt idx="52">
                  <c:v>2.7520791999999998</c:v>
                </c:pt>
                <c:pt idx="53">
                  <c:v>2.4346698</c:v>
                </c:pt>
                <c:pt idx="54">
                  <c:v>2.7408815999999998</c:v>
                </c:pt>
                <c:pt idx="55">
                  <c:v>2.5247396000000002</c:v>
                </c:pt>
                <c:pt idx="56">
                  <c:v>1.1131498799999999</c:v>
                </c:pt>
                <c:pt idx="57">
                  <c:v>1.25219726</c:v>
                </c:pt>
                <c:pt idx="58">
                  <c:v>2.0738387999999999</c:v>
                </c:pt>
              </c:numCache>
            </c:numRef>
          </c:yVal>
          <c:smooth val="0"/>
          <c:extLst>
            <c:ext xmlns:c16="http://schemas.microsoft.com/office/drawing/2014/chart" uri="{C3380CC4-5D6E-409C-BE32-E72D297353CC}">
              <c16:uniqueId val="{00000001-8ADE-4CA3-9669-A52943CDFA8A}"/>
            </c:ext>
          </c:extLst>
        </c:ser>
        <c:dLbls>
          <c:showLegendKey val="0"/>
          <c:showVal val="0"/>
          <c:showCatName val="0"/>
          <c:showSerName val="0"/>
          <c:showPercent val="0"/>
          <c:showBubbleSize val="0"/>
        </c:dLbls>
        <c:axId val="538027024"/>
        <c:axId val="538027680"/>
      </c:scatterChart>
      <c:valAx>
        <c:axId val="538027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680"/>
        <c:crosses val="autoZero"/>
        <c:crossBetween val="midCat"/>
      </c:valAx>
      <c:valAx>
        <c:axId val="53802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8027024"/>
        <c:crosses val="autoZero"/>
        <c:crossBetween val="midCat"/>
      </c:valAx>
      <c:spPr>
        <a:noFill/>
        <a:ln>
          <a:noFill/>
        </a:ln>
        <a:effectLst/>
      </c:spPr>
    </c:plotArea>
    <c:legend>
      <c:legendPos val="b"/>
      <c:layout>
        <c:manualLayout>
          <c:xMode val="edge"/>
          <c:yMode val="edge"/>
          <c:x val="0.19700743657042868"/>
          <c:y val="0.88020778652668419"/>
          <c:w val="0.60598490813648298"/>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BC241-5E9B-4C67-B2D5-6DAD1CF0825C}" type="datetimeFigureOut">
              <a:rPr lang="zh-CN" altLang="en-US" smtClean="0"/>
              <a:t>2020/2/24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1B042-3B26-4809-9325-5C35E2D0A7CE}" type="slidenum">
              <a:rPr lang="zh-CN" altLang="en-US" smtClean="0"/>
              <a:t>‹#›</a:t>
            </a:fld>
            <a:endParaRPr lang="zh-CN" altLang="en-US"/>
          </a:p>
        </p:txBody>
      </p:sp>
    </p:spTree>
    <p:extLst>
      <p:ext uri="{BB962C8B-B14F-4D97-AF65-F5344CB8AC3E}">
        <p14:creationId xmlns:p14="http://schemas.microsoft.com/office/powerpoint/2010/main" val="292156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After several months of discussion, now we have the u-model written. Our new u model featured an extremely simple structure, with merely two black boxes. The main aim of the model is to improve our understanding of global land sink. Another spectacular feature of the model is that it is fully informed by data. It is called model but more accurately, it is a set of data stacking. As everyone here has known, it also apply an observed NPP percentage increase via a saturation function called u function. With this model, we also tried to test alternative assumptions and conducts some artificial experiments. (</a:t>
            </a:r>
            <a:r>
              <a:rPr lang="en-GB" sz="1200" b="0" i="0" kern="1200" dirty="0">
                <a:solidFill>
                  <a:schemeClr val="tx1"/>
                </a:solidFill>
                <a:effectLst/>
                <a:latin typeface="+mn-lt"/>
                <a:ea typeface="+mn-ea"/>
                <a:cs typeface="+mn-cs"/>
              </a:rPr>
              <a:t>100.8 m</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D4611-9E20-4BFA-9734-19DAC631EA1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11548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explains how to calculate NPP each year. We get reference NPP in 2003 from p-model. With the u value derived from Cesar’s percentage increase map, we got a curve to allow NPP vary with CO2 concentration. There is a plot of NPP variation under u=120 which is a common value for tropical forest and also an average value globally. There is also a map of u value, so clearly, the increasing rate of NPP in the tropical forest is lower! </a:t>
            </a:r>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21</a:t>
            </a:fld>
            <a:endParaRPr lang="zh-CN" altLang="en-US"/>
          </a:p>
        </p:txBody>
      </p:sp>
    </p:spTree>
    <p:extLst>
      <p:ext uri="{BB962C8B-B14F-4D97-AF65-F5344CB8AC3E}">
        <p14:creationId xmlns:p14="http://schemas.microsoft.com/office/powerpoint/2010/main" val="134770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figure on top-right illustrate the u-curve. However, we found this wrong in last November, because, when CO2 is 0, NPP should be negative. We applied a compensation point (for forest, not chloroplast or leaves) at 120 ppm later and improved the result. </a:t>
            </a:r>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3</a:t>
            </a:fld>
            <a:endParaRPr lang="zh-CN" altLang="en-US"/>
          </a:p>
        </p:txBody>
      </p:sp>
    </p:spTree>
    <p:extLst>
      <p:ext uri="{BB962C8B-B14F-4D97-AF65-F5344CB8AC3E}">
        <p14:creationId xmlns:p14="http://schemas.microsoft.com/office/powerpoint/2010/main" val="3047579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almost the final page of u-model introduction. This page explain how the models run on yearly timestep. Something worth mentioning is that the initial state is set in 1903 (which is akin to average MAT across 1903-1905 period). From the previous calculation, we have initial NPP </a:t>
            </a:r>
            <a:r>
              <a:rPr lang="en-US" altLang="zh-CN" dirty="0" err="1"/>
              <a:t>Cveg</a:t>
            </a:r>
            <a:r>
              <a:rPr lang="en-US" altLang="zh-CN" dirty="0"/>
              <a:t> </a:t>
            </a:r>
            <a:r>
              <a:rPr lang="en-US" altLang="zh-CN" dirty="0" err="1"/>
              <a:t>Csoil</a:t>
            </a:r>
            <a:r>
              <a:rPr lang="en-US" altLang="zh-CN" dirty="0"/>
              <a:t> all ready and therefore we can run the calculation year by year. The loop here looks complicated but it is simply a two boxes model. We first calculate NPP as a function of CO2. Then we calculate flux from </a:t>
            </a:r>
            <a:r>
              <a:rPr lang="en-US" altLang="zh-CN" dirty="0" err="1"/>
              <a:t>vege</a:t>
            </a:r>
            <a:r>
              <a:rPr lang="en-US" altLang="zh-CN" dirty="0"/>
              <a:t> to soil, then we update </a:t>
            </a:r>
            <a:r>
              <a:rPr lang="en-US" altLang="zh-CN" dirty="0" err="1"/>
              <a:t>Cveg</a:t>
            </a:r>
            <a:r>
              <a:rPr lang="en-US" altLang="zh-CN" dirty="0"/>
              <a:t>. The last step is to calculate soil respiration and then update </a:t>
            </a:r>
            <a:r>
              <a:rPr lang="en-US" altLang="zh-CN" dirty="0" err="1"/>
              <a:t>Csoil</a:t>
            </a:r>
            <a:r>
              <a:rPr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GB" altLang="zh-CN" dirty="0"/>
              <a:t>(</a:t>
            </a:r>
            <a:r>
              <a:rPr lang="en-GB" altLang="zh-CN" sz="1200" dirty="0">
                <a:solidFill>
                  <a:srgbClr val="000000"/>
                </a:solidFill>
                <a:latin typeface="Helvetica" panose="020B0604020202020204" pitchFamily="34" charset="0"/>
              </a:rPr>
              <a:t>The initial temperature is set as average temperature from 1901 to 1905 (as this temperature is very close to MAT in 1903, therefore we started simulation from 1903).</a:t>
            </a:r>
          </a:p>
          <a:p>
            <a:r>
              <a:rPr lang="en-GB" altLang="zh-CN" sz="1200" dirty="0">
                <a:solidFill>
                  <a:srgbClr val="000000"/>
                </a:solidFill>
                <a:latin typeface="Helvetica" panose="020B0604020202020204" pitchFamily="34" charset="0"/>
              </a:rPr>
              <a:t>Afterward, CO2 vary year to year and correspondingly, NPP vary year to year which change </a:t>
            </a:r>
            <a:r>
              <a:rPr lang="en-GB" altLang="zh-CN" sz="1200" dirty="0" err="1">
                <a:solidFill>
                  <a:srgbClr val="000000"/>
                </a:solidFill>
                <a:latin typeface="Helvetica" panose="020B0604020202020204" pitchFamily="34" charset="0"/>
              </a:rPr>
              <a:t>C_soil</a:t>
            </a:r>
            <a:r>
              <a:rPr lang="en-GB" altLang="zh-CN" sz="1200" dirty="0">
                <a:solidFill>
                  <a:srgbClr val="000000"/>
                </a:solidFill>
                <a:latin typeface="Helvetica" panose="020B0604020202020204" pitchFamily="34" charset="0"/>
              </a:rPr>
              <a:t> and </a:t>
            </a:r>
            <a:r>
              <a:rPr lang="en-GB" altLang="zh-CN" sz="1200" dirty="0" err="1">
                <a:solidFill>
                  <a:srgbClr val="000000"/>
                </a:solidFill>
                <a:latin typeface="Helvetica" panose="020B0604020202020204" pitchFamily="34" charset="0"/>
              </a:rPr>
              <a:t>C_veg</a:t>
            </a:r>
            <a:r>
              <a:rPr lang="en-GB" altLang="zh-CN" sz="1200" dirty="0">
                <a:solidFill>
                  <a:srgbClr val="000000"/>
                </a:solidFill>
                <a:latin typeface="Helvetica" panose="020B0604020202020204" pitchFamily="34" charset="0"/>
              </a:rPr>
              <a:t> every year.</a:t>
            </a:r>
          </a:p>
          <a:p>
            <a:r>
              <a:rPr lang="en-GB" altLang="zh-CN" sz="1200" dirty="0">
                <a:solidFill>
                  <a:srgbClr val="000000"/>
                </a:solidFill>
                <a:latin typeface="Helvetica" panose="020B0604020202020204" pitchFamily="34" charset="0"/>
              </a:rPr>
              <a:t>The model runs on yearly timestep in below loop:</a:t>
            </a:r>
            <a:endParaRPr lang="en-GB" altLang="zh-CN" sz="1200" b="0" i="0" u="none" strike="noStrike" dirty="0">
              <a:solidFill>
                <a:srgbClr val="000000"/>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a:t>
            </a:r>
            <a:endParaRPr lang="en-US" altLang="zh-CN" dirty="0"/>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4</a:t>
            </a:fld>
            <a:endParaRPr lang="zh-CN" altLang="en-US"/>
          </a:p>
        </p:txBody>
      </p:sp>
    </p:spTree>
    <p:extLst>
      <p:ext uri="{BB962C8B-B14F-4D97-AF65-F5344CB8AC3E}">
        <p14:creationId xmlns:p14="http://schemas.microsoft.com/office/powerpoint/2010/main" val="15428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Next go to next page where we see the simple structure of the model. All the input data is listed above in those grey boxes. You can see almost every step is constrained by data. We have NPP, </a:t>
            </a:r>
            <a:r>
              <a:rPr lang="en-GB" altLang="zh-CN" dirty="0" err="1"/>
              <a:t>Cveg</a:t>
            </a:r>
            <a:r>
              <a:rPr lang="en-GB" altLang="zh-CN" dirty="0"/>
              <a:t> and </a:t>
            </a:r>
            <a:r>
              <a:rPr lang="en-GB" altLang="zh-CN" dirty="0" err="1"/>
              <a:t>Csoil</a:t>
            </a:r>
            <a:r>
              <a:rPr lang="en-GB" altLang="zh-CN" dirty="0"/>
              <a:t>.</a:t>
            </a:r>
            <a:endParaRPr lang="zh-CN" altLang="en-US" dirty="0"/>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5</a:t>
            </a:fld>
            <a:endParaRPr lang="zh-CN" altLang="en-US"/>
          </a:p>
        </p:txBody>
      </p:sp>
    </p:spTree>
    <p:extLst>
      <p:ext uri="{BB962C8B-B14F-4D97-AF65-F5344CB8AC3E}">
        <p14:creationId xmlns:p14="http://schemas.microsoft.com/office/powerpoint/2010/main" val="2596225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we have NPP in each year, we move on to calculate vegetation turnover rate. In order to get this, we need a map of </a:t>
            </a:r>
            <a:r>
              <a:rPr lang="en-GB" dirty="0" err="1"/>
              <a:t>Cveg</a:t>
            </a:r>
            <a:r>
              <a:rPr lang="en-GB" dirty="0"/>
              <a:t>. I calculated total vegetation biomass with Cesar’s help. We had NPP in 1993 from the u equation. Then we can derive a constant K1 for every pixel, which is vegetation turnover time.</a:t>
            </a:r>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6</a:t>
            </a:fld>
            <a:endParaRPr lang="zh-CN" altLang="en-US"/>
          </a:p>
        </p:txBody>
      </p:sp>
    </p:spTree>
    <p:extLst>
      <p:ext uri="{BB962C8B-B14F-4D97-AF65-F5344CB8AC3E}">
        <p14:creationId xmlns:p14="http://schemas.microsoft.com/office/powerpoint/2010/main" val="1995189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map of initial </a:t>
            </a:r>
            <a:r>
              <a:rPr lang="en-GB" dirty="0" err="1"/>
              <a:t>C_veg</a:t>
            </a:r>
            <a:r>
              <a:rPr lang="en-GB" dirty="0"/>
              <a:t>. Normally, large </a:t>
            </a:r>
            <a:r>
              <a:rPr lang="en-GB" dirty="0" err="1"/>
              <a:t>Cveg</a:t>
            </a:r>
            <a:r>
              <a:rPr lang="en-GB" dirty="0"/>
              <a:t> would lead to larger </a:t>
            </a:r>
            <a:r>
              <a:rPr lang="en-GB" dirty="0" err="1"/>
              <a:t>landsink</a:t>
            </a:r>
            <a:r>
              <a:rPr lang="en-GB" dirty="0"/>
              <a:t>, because we have a fix turnover time, and therefore, larger </a:t>
            </a:r>
            <a:r>
              <a:rPr lang="en-GB" dirty="0" err="1"/>
              <a:t>Cveg</a:t>
            </a:r>
            <a:r>
              <a:rPr lang="en-GB" dirty="0"/>
              <a:t> results in smaller turnover time, so less carbon is released out of the box in the next year. This is also applicable to </a:t>
            </a:r>
            <a:r>
              <a:rPr lang="en-GB" dirty="0" err="1"/>
              <a:t>C_soil</a:t>
            </a:r>
            <a:r>
              <a:rPr lang="en-GB" dirty="0"/>
              <a:t>. If we get larger </a:t>
            </a:r>
            <a:r>
              <a:rPr lang="en-GB" dirty="0" err="1"/>
              <a:t>C_soil</a:t>
            </a:r>
            <a:r>
              <a:rPr lang="en-GB" dirty="0"/>
              <a:t>, we will have larger land sink.</a:t>
            </a:r>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7</a:t>
            </a:fld>
            <a:endParaRPr lang="zh-CN" altLang="en-US"/>
          </a:p>
        </p:txBody>
      </p:sp>
    </p:spTree>
    <p:extLst>
      <p:ext uri="{BB962C8B-B14F-4D97-AF65-F5344CB8AC3E}">
        <p14:creationId xmlns:p14="http://schemas.microsoft.com/office/powerpoint/2010/main" val="894477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calculate soil respiration. The basic equation is the big one at the middle. We assume that </a:t>
            </a:r>
            <a:r>
              <a:rPr lang="en-GB" dirty="0" err="1"/>
              <a:t>Csoil</a:t>
            </a:r>
            <a:r>
              <a:rPr lang="en-GB" dirty="0"/>
              <a:t> was 1500 </a:t>
            </a:r>
            <a:r>
              <a:rPr lang="en-GB" dirty="0" err="1"/>
              <a:t>PgC</a:t>
            </a:r>
            <a:r>
              <a:rPr lang="en-GB" dirty="0"/>
              <a:t> in total and we derive a globally constant soil turnover rate K2. Then we get a map of </a:t>
            </a:r>
            <a:r>
              <a:rPr lang="en-GB" dirty="0" err="1"/>
              <a:t>Csoil</a:t>
            </a:r>
            <a:r>
              <a:rPr lang="en-GB" dirty="0"/>
              <a:t> </a:t>
            </a:r>
            <a:r>
              <a:rPr lang="zh-CN" altLang="zh-CN" sz="1200" dirty="0">
                <a:latin typeface="Arial" panose="020B0604020202020204" pitchFamily="34" charset="0"/>
              </a:rPr>
              <a:t>based on the geographical distribution of both NPP and temperature</a:t>
            </a:r>
            <a:r>
              <a:rPr lang="en-GB" altLang="zh-CN" sz="1200" dirty="0">
                <a:latin typeface="Arial" panose="020B0604020202020204" pitchFamily="34" charset="0"/>
              </a:rPr>
              <a:t>. Of course, the total amount of carbon in this map stack up to 1500 </a:t>
            </a:r>
            <a:r>
              <a:rPr lang="en-GB" altLang="zh-CN" sz="1200" dirty="0" err="1">
                <a:latin typeface="Arial" panose="020B0604020202020204" pitchFamily="34" charset="0"/>
              </a:rPr>
              <a:t>PgC</a:t>
            </a:r>
            <a:endParaRPr lang="en-GB" dirty="0"/>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8</a:t>
            </a:fld>
            <a:endParaRPr lang="zh-CN" altLang="en-US"/>
          </a:p>
        </p:txBody>
      </p:sp>
    </p:spTree>
    <p:extLst>
      <p:ext uri="{BB962C8B-B14F-4D97-AF65-F5344CB8AC3E}">
        <p14:creationId xmlns:p14="http://schemas.microsoft.com/office/powerpoint/2010/main" val="121817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with Cesar: Does this include the impact of temperature on NPP?)</a:t>
            </a:r>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11</a:t>
            </a:fld>
            <a:endParaRPr lang="zh-CN" altLang="en-US"/>
          </a:p>
        </p:txBody>
      </p:sp>
    </p:spTree>
    <p:extLst>
      <p:ext uri="{BB962C8B-B14F-4D97-AF65-F5344CB8AC3E}">
        <p14:creationId xmlns:p14="http://schemas.microsoft.com/office/powerpoint/2010/main" val="306428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591B042-3B26-4809-9325-5C35E2D0A7CE}" type="slidenum">
              <a:rPr lang="zh-CN" altLang="en-US" smtClean="0"/>
              <a:t>13</a:t>
            </a:fld>
            <a:endParaRPr lang="zh-CN" altLang="en-US"/>
          </a:p>
        </p:txBody>
      </p:sp>
    </p:spTree>
    <p:extLst>
      <p:ext uri="{BB962C8B-B14F-4D97-AF65-F5344CB8AC3E}">
        <p14:creationId xmlns:p14="http://schemas.microsoft.com/office/powerpoint/2010/main" val="270712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1267" y="1621191"/>
            <a:ext cx="13207604" cy="3448756"/>
          </a:xfrm>
        </p:spPr>
        <p:txBody>
          <a:bodyPr anchor="b"/>
          <a:lstStyle>
            <a:lvl1pPr algn="ctr">
              <a:defRPr sz="8666"/>
            </a:lvl1pPr>
          </a:lstStyle>
          <a:p>
            <a:r>
              <a:rPr lang="en-US" altLang="zh-CN"/>
              <a:t>Click to edit Master title style</a:t>
            </a:r>
            <a:endParaRPr lang="en-US" dirty="0"/>
          </a:p>
        </p:txBody>
      </p:sp>
      <p:sp>
        <p:nvSpPr>
          <p:cNvPr id="3" name="Subtitle 2"/>
          <p:cNvSpPr>
            <a:spLocks noGrp="1"/>
          </p:cNvSpPr>
          <p:nvPr>
            <p:ph type="subTitle" idx="1"/>
          </p:nvPr>
        </p:nvSpPr>
        <p:spPr>
          <a:xfrm>
            <a:off x="2201267" y="5202944"/>
            <a:ext cx="13207604"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355447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163396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602255" y="527403"/>
            <a:ext cx="3797186" cy="8394877"/>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1210697" y="527403"/>
            <a:ext cx="11171431" cy="8394877"/>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428702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201267" y="1621191"/>
            <a:ext cx="13207604" cy="3448756"/>
          </a:xfrm>
        </p:spPr>
        <p:txBody>
          <a:bodyPr anchor="b"/>
          <a:lstStyle>
            <a:lvl1pPr algn="ctr">
              <a:defRPr sz="8666"/>
            </a:lvl1pPr>
          </a:lstStyle>
          <a:p>
            <a:r>
              <a:rPr lang="zh-CN" altLang="en-US"/>
              <a:t>单击此处编辑母版标题样式</a:t>
            </a:r>
          </a:p>
        </p:txBody>
      </p:sp>
      <p:sp>
        <p:nvSpPr>
          <p:cNvPr id="3" name="副标题 2"/>
          <p:cNvSpPr>
            <a:spLocks noGrp="1"/>
          </p:cNvSpPr>
          <p:nvPr>
            <p:ph type="subTitle" idx="1"/>
          </p:nvPr>
        </p:nvSpPr>
        <p:spPr>
          <a:xfrm>
            <a:off x="2201267" y="5202944"/>
            <a:ext cx="13207604"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4198093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3559270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01525" y="2469622"/>
            <a:ext cx="15188744" cy="4120620"/>
          </a:xfrm>
        </p:spPr>
        <p:txBody>
          <a:bodyPr anchor="b"/>
          <a:lstStyle>
            <a:lvl1pPr>
              <a:defRPr sz="8666"/>
            </a:lvl1pPr>
          </a:lstStyle>
          <a:p>
            <a:r>
              <a:rPr lang="zh-CN" altLang="en-US"/>
              <a:t>单击此处编辑母版标题样式</a:t>
            </a:r>
          </a:p>
        </p:txBody>
      </p:sp>
      <p:sp>
        <p:nvSpPr>
          <p:cNvPr id="3" name="文本占位符 2"/>
          <p:cNvSpPr>
            <a:spLocks noGrp="1"/>
          </p:cNvSpPr>
          <p:nvPr>
            <p:ph type="body" idx="1"/>
          </p:nvPr>
        </p:nvSpPr>
        <p:spPr>
          <a:xfrm>
            <a:off x="1201525" y="6629225"/>
            <a:ext cx="15188744" cy="2166937"/>
          </a:xfrm>
        </p:spPr>
        <p:txBody>
          <a:bodyPr/>
          <a:lstStyle>
            <a:lvl1pPr marL="0" indent="0">
              <a:buNone/>
              <a:defRPr sz="3467">
                <a:solidFill>
                  <a:schemeClr val="tx1">
                    <a:tint val="75000"/>
                  </a:schemeClr>
                </a:solidFill>
              </a:defRPr>
            </a:lvl1pPr>
            <a:lvl2pPr marL="660380" indent="0">
              <a:buNone/>
              <a:defRPr sz="2889">
                <a:solidFill>
                  <a:schemeClr val="tx1">
                    <a:tint val="75000"/>
                  </a:schemeClr>
                </a:solidFill>
              </a:defRPr>
            </a:lvl2pPr>
            <a:lvl3pPr marL="1320759" indent="0">
              <a:buNone/>
              <a:defRPr sz="2600">
                <a:solidFill>
                  <a:schemeClr val="tx1">
                    <a:tint val="75000"/>
                  </a:schemeClr>
                </a:solidFill>
              </a:defRPr>
            </a:lvl3pPr>
            <a:lvl4pPr marL="1981139" indent="0">
              <a:buNone/>
              <a:defRPr sz="2311">
                <a:solidFill>
                  <a:schemeClr val="tx1">
                    <a:tint val="75000"/>
                  </a:schemeClr>
                </a:solidFill>
              </a:defRPr>
            </a:lvl4pPr>
            <a:lvl5pPr marL="2641519" indent="0">
              <a:buNone/>
              <a:defRPr sz="2311">
                <a:solidFill>
                  <a:schemeClr val="tx1">
                    <a:tint val="75000"/>
                  </a:schemeClr>
                </a:solidFill>
              </a:defRPr>
            </a:lvl5pPr>
            <a:lvl6pPr marL="3301898" indent="0">
              <a:buNone/>
              <a:defRPr sz="2311">
                <a:solidFill>
                  <a:schemeClr val="tx1">
                    <a:tint val="75000"/>
                  </a:schemeClr>
                </a:solidFill>
              </a:defRPr>
            </a:lvl6pPr>
            <a:lvl7pPr marL="3962278" indent="0">
              <a:buNone/>
              <a:defRPr sz="2311">
                <a:solidFill>
                  <a:schemeClr val="tx1">
                    <a:tint val="75000"/>
                  </a:schemeClr>
                </a:solidFill>
              </a:defRPr>
            </a:lvl7pPr>
            <a:lvl8pPr marL="4622658" indent="0">
              <a:buNone/>
              <a:defRPr sz="2311">
                <a:solidFill>
                  <a:schemeClr val="tx1">
                    <a:tint val="75000"/>
                  </a:schemeClr>
                </a:solidFill>
              </a:defRPr>
            </a:lvl8pPr>
            <a:lvl9pPr marL="5283037" indent="0">
              <a:buNone/>
              <a:defRPr sz="2311">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150180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10697" y="2637014"/>
            <a:ext cx="7484309" cy="6285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915132" y="2637014"/>
            <a:ext cx="7484309" cy="628526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3130025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2991" y="527404"/>
            <a:ext cx="15188744" cy="1914702"/>
          </a:xfrm>
        </p:spPr>
        <p:txBody>
          <a:bodyPr/>
          <a:lstStyle/>
          <a:p>
            <a:r>
              <a:rPr lang="zh-CN" altLang="en-US"/>
              <a:t>单击此处编辑母版标题样式</a:t>
            </a:r>
          </a:p>
        </p:txBody>
      </p:sp>
      <p:sp>
        <p:nvSpPr>
          <p:cNvPr id="3" name="文本占位符 2"/>
          <p:cNvSpPr>
            <a:spLocks noGrp="1"/>
          </p:cNvSpPr>
          <p:nvPr>
            <p:ph type="body" idx="1"/>
          </p:nvPr>
        </p:nvSpPr>
        <p:spPr>
          <a:xfrm>
            <a:off x="1212991" y="2428347"/>
            <a:ext cx="7449913"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zh-CN" altLang="en-US"/>
              <a:t>单击此处编辑母版文本样式</a:t>
            </a:r>
          </a:p>
        </p:txBody>
      </p:sp>
      <p:sp>
        <p:nvSpPr>
          <p:cNvPr id="4" name="内容占位符 3"/>
          <p:cNvSpPr>
            <a:spLocks noGrp="1"/>
          </p:cNvSpPr>
          <p:nvPr>
            <p:ph sz="half" idx="2"/>
          </p:nvPr>
        </p:nvSpPr>
        <p:spPr>
          <a:xfrm>
            <a:off x="1212991" y="3618442"/>
            <a:ext cx="7449913" cy="53221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8915133" y="2428347"/>
            <a:ext cx="7486602"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zh-CN" altLang="en-US"/>
              <a:t>单击此处编辑母版文本样式</a:t>
            </a:r>
          </a:p>
        </p:txBody>
      </p:sp>
      <p:sp>
        <p:nvSpPr>
          <p:cNvPr id="6" name="内容占位符 5"/>
          <p:cNvSpPr>
            <a:spLocks noGrp="1"/>
          </p:cNvSpPr>
          <p:nvPr>
            <p:ph sz="quarter" idx="4"/>
          </p:nvPr>
        </p:nvSpPr>
        <p:spPr>
          <a:xfrm>
            <a:off x="8915133" y="3618442"/>
            <a:ext cx="7486602" cy="532218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19681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93138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2685993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2992" y="660400"/>
            <a:ext cx="5679727" cy="2311400"/>
          </a:xfrm>
        </p:spPr>
        <p:txBody>
          <a:bodyPr anchor="b"/>
          <a:lstStyle>
            <a:lvl1pPr>
              <a:defRPr sz="4622"/>
            </a:lvl1pPr>
          </a:lstStyle>
          <a:p>
            <a:r>
              <a:rPr lang="zh-CN" altLang="en-US"/>
              <a:t>单击此处编辑母版标题样式</a:t>
            </a:r>
          </a:p>
        </p:txBody>
      </p:sp>
      <p:sp>
        <p:nvSpPr>
          <p:cNvPr id="3" name="内容占位符 2"/>
          <p:cNvSpPr>
            <a:spLocks noGrp="1"/>
          </p:cNvSpPr>
          <p:nvPr>
            <p:ph idx="1"/>
          </p:nvPr>
        </p:nvSpPr>
        <p:spPr>
          <a:xfrm>
            <a:off x="7486603" y="1426281"/>
            <a:ext cx="8915132"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220920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744308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2992" y="660400"/>
            <a:ext cx="5679727" cy="2311400"/>
          </a:xfrm>
        </p:spPr>
        <p:txBody>
          <a:bodyPr anchor="b"/>
          <a:lstStyle>
            <a:lvl1pPr>
              <a:defRPr sz="4622"/>
            </a:lvl1pPr>
          </a:lstStyle>
          <a:p>
            <a:r>
              <a:rPr lang="zh-CN" altLang="en-US"/>
              <a:t>单击此处编辑母版标题样式</a:t>
            </a:r>
          </a:p>
        </p:txBody>
      </p:sp>
      <p:sp>
        <p:nvSpPr>
          <p:cNvPr id="3" name="图片占位符 2"/>
          <p:cNvSpPr>
            <a:spLocks noGrp="1"/>
          </p:cNvSpPr>
          <p:nvPr>
            <p:ph type="pic" idx="1"/>
          </p:nvPr>
        </p:nvSpPr>
        <p:spPr>
          <a:xfrm>
            <a:off x="7486603" y="1426281"/>
            <a:ext cx="8915132" cy="7039681"/>
          </a:xfrm>
        </p:spPr>
        <p:txBody>
          <a:bodyPr/>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zh-CN" altLang="en-US"/>
          </a:p>
        </p:txBody>
      </p:sp>
      <p:sp>
        <p:nvSpPr>
          <p:cNvPr id="4" name="文本占位符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4175103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3625899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602255" y="527403"/>
            <a:ext cx="3797186" cy="839487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10697" y="527403"/>
            <a:ext cx="11171431" cy="839487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398587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01525" y="2469622"/>
            <a:ext cx="15188744" cy="4120620"/>
          </a:xfrm>
        </p:spPr>
        <p:txBody>
          <a:bodyPr anchor="b"/>
          <a:lstStyle>
            <a:lvl1pPr>
              <a:defRPr sz="8666"/>
            </a:lvl1pPr>
          </a:lstStyle>
          <a:p>
            <a:r>
              <a:rPr lang="en-US" altLang="zh-CN"/>
              <a:t>Click to edit Master title style</a:t>
            </a:r>
            <a:endParaRPr lang="en-US" dirty="0"/>
          </a:p>
        </p:txBody>
      </p:sp>
      <p:sp>
        <p:nvSpPr>
          <p:cNvPr id="3" name="Text Placeholder 2"/>
          <p:cNvSpPr>
            <a:spLocks noGrp="1"/>
          </p:cNvSpPr>
          <p:nvPr>
            <p:ph type="body" idx="1"/>
          </p:nvPr>
        </p:nvSpPr>
        <p:spPr>
          <a:xfrm>
            <a:off x="1201525" y="6629225"/>
            <a:ext cx="15188744" cy="2166937"/>
          </a:xfrm>
        </p:spPr>
        <p:txBody>
          <a:bodyPr/>
          <a:lstStyle>
            <a:lvl1pPr marL="0" indent="0">
              <a:buNone/>
              <a:defRPr sz="3467">
                <a:solidFill>
                  <a:schemeClr val="tx1">
                    <a:tint val="75000"/>
                  </a:schemeClr>
                </a:solidFill>
              </a:defRPr>
            </a:lvl1pPr>
            <a:lvl2pPr marL="660380" indent="0">
              <a:buNone/>
              <a:defRPr sz="2889">
                <a:solidFill>
                  <a:schemeClr val="tx1">
                    <a:tint val="75000"/>
                  </a:schemeClr>
                </a:solidFill>
              </a:defRPr>
            </a:lvl2pPr>
            <a:lvl3pPr marL="1320759" indent="0">
              <a:buNone/>
              <a:defRPr sz="2600">
                <a:solidFill>
                  <a:schemeClr val="tx1">
                    <a:tint val="75000"/>
                  </a:schemeClr>
                </a:solidFill>
              </a:defRPr>
            </a:lvl3pPr>
            <a:lvl4pPr marL="1981139" indent="0">
              <a:buNone/>
              <a:defRPr sz="2311">
                <a:solidFill>
                  <a:schemeClr val="tx1">
                    <a:tint val="75000"/>
                  </a:schemeClr>
                </a:solidFill>
              </a:defRPr>
            </a:lvl4pPr>
            <a:lvl5pPr marL="2641519" indent="0">
              <a:buNone/>
              <a:defRPr sz="2311">
                <a:solidFill>
                  <a:schemeClr val="tx1">
                    <a:tint val="75000"/>
                  </a:schemeClr>
                </a:solidFill>
              </a:defRPr>
            </a:lvl5pPr>
            <a:lvl6pPr marL="3301898" indent="0">
              <a:buNone/>
              <a:defRPr sz="2311">
                <a:solidFill>
                  <a:schemeClr val="tx1">
                    <a:tint val="75000"/>
                  </a:schemeClr>
                </a:solidFill>
              </a:defRPr>
            </a:lvl6pPr>
            <a:lvl7pPr marL="3962278" indent="0">
              <a:buNone/>
              <a:defRPr sz="2311">
                <a:solidFill>
                  <a:schemeClr val="tx1">
                    <a:tint val="75000"/>
                  </a:schemeClr>
                </a:solidFill>
              </a:defRPr>
            </a:lvl7pPr>
            <a:lvl8pPr marL="4622658" indent="0">
              <a:buNone/>
              <a:defRPr sz="2311">
                <a:solidFill>
                  <a:schemeClr val="tx1">
                    <a:tint val="75000"/>
                  </a:schemeClr>
                </a:solidFill>
              </a:defRPr>
            </a:lvl8pPr>
            <a:lvl9pPr marL="5283037" indent="0">
              <a:buNone/>
              <a:defRPr sz="2311">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3237049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210697" y="2637014"/>
            <a:ext cx="7484309" cy="6285266"/>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8915132" y="2637014"/>
            <a:ext cx="7484309" cy="6285266"/>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427375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2991" y="527404"/>
            <a:ext cx="15188744" cy="1914702"/>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212991" y="2428347"/>
            <a:ext cx="7449913"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ltLang="zh-CN"/>
              <a:t>Edit Master text styles</a:t>
            </a:r>
          </a:p>
        </p:txBody>
      </p:sp>
      <p:sp>
        <p:nvSpPr>
          <p:cNvPr id="4" name="Content Placeholder 3"/>
          <p:cNvSpPr>
            <a:spLocks noGrp="1"/>
          </p:cNvSpPr>
          <p:nvPr>
            <p:ph sz="half" idx="2"/>
          </p:nvPr>
        </p:nvSpPr>
        <p:spPr>
          <a:xfrm>
            <a:off x="1212991" y="3618442"/>
            <a:ext cx="7449913" cy="532218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8915133" y="2428347"/>
            <a:ext cx="7486602"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ltLang="zh-CN"/>
              <a:t>Edit Master text styles</a:t>
            </a:r>
          </a:p>
        </p:txBody>
      </p:sp>
      <p:sp>
        <p:nvSpPr>
          <p:cNvPr id="6" name="Content Placeholder 5"/>
          <p:cNvSpPr>
            <a:spLocks noGrp="1"/>
          </p:cNvSpPr>
          <p:nvPr>
            <p:ph sz="quarter" idx="4"/>
          </p:nvPr>
        </p:nvSpPr>
        <p:spPr>
          <a:xfrm>
            <a:off x="8915133" y="3618442"/>
            <a:ext cx="7486602" cy="532218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247141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230584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2577094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2992" y="660400"/>
            <a:ext cx="5679727" cy="2311400"/>
          </a:xfrm>
        </p:spPr>
        <p:txBody>
          <a:bodyPr anchor="b"/>
          <a:lstStyle>
            <a:lvl1pPr>
              <a:defRPr sz="4622"/>
            </a:lvl1pPr>
          </a:lstStyle>
          <a:p>
            <a:r>
              <a:rPr lang="en-US" altLang="zh-CN"/>
              <a:t>Click to edit Master title style</a:t>
            </a:r>
            <a:endParaRPr lang="en-US" dirty="0"/>
          </a:p>
        </p:txBody>
      </p:sp>
      <p:sp>
        <p:nvSpPr>
          <p:cNvPr id="3" name="Content Placeholder 2"/>
          <p:cNvSpPr>
            <a:spLocks noGrp="1"/>
          </p:cNvSpPr>
          <p:nvPr>
            <p:ph idx="1"/>
          </p:nvPr>
        </p:nvSpPr>
        <p:spPr>
          <a:xfrm>
            <a:off x="7486603" y="1426281"/>
            <a:ext cx="8915132"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ltLang="zh-CN"/>
              <a:t>Edit Master text styles</a:t>
            </a:r>
          </a:p>
        </p:txBody>
      </p:sp>
      <p:sp>
        <p:nvSpPr>
          <p:cNvPr id="5" name="Date Placeholder 4"/>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60254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2992" y="660400"/>
            <a:ext cx="5679727" cy="2311400"/>
          </a:xfrm>
        </p:spPr>
        <p:txBody>
          <a:bodyPr anchor="b"/>
          <a:lstStyle>
            <a:lvl1pPr>
              <a:defRPr sz="4622"/>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7486603" y="1426281"/>
            <a:ext cx="8915132" cy="7039681"/>
          </a:xfrm>
        </p:spPr>
        <p:txBody>
          <a:bodyPr anchor="t"/>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r>
              <a:rPr lang="en-US" altLang="zh-CN"/>
              <a:t>Click icon to add picture</a:t>
            </a:r>
            <a:endParaRPr lang="en-US" dirty="0"/>
          </a:p>
        </p:txBody>
      </p:sp>
      <p:sp>
        <p:nvSpPr>
          <p:cNvPr id="4" name="Text Placeholder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ltLang="zh-CN"/>
              <a:t>Edit Master text styles</a:t>
            </a:r>
          </a:p>
        </p:txBody>
      </p:sp>
      <p:sp>
        <p:nvSpPr>
          <p:cNvPr id="5" name="Date Placeholder 4"/>
          <p:cNvSpPr>
            <a:spLocks noGrp="1"/>
          </p:cNvSpPr>
          <p:nvPr>
            <p:ph type="dt" sz="half" idx="10"/>
          </p:nvPr>
        </p:nvSpPr>
        <p:spPr/>
        <p:txBody>
          <a:bodyPr/>
          <a:lstStyle/>
          <a:p>
            <a:fld id="{769B10C1-1712-4FC6-ABA2-3F1F9970F01C}" type="datetimeFigureOut">
              <a:rPr lang="zh-CN" altLang="en-US" smtClean="0"/>
              <a:t>2020/2/24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2109083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0697" y="527404"/>
            <a:ext cx="15188744" cy="1914702"/>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210697" y="2637014"/>
            <a:ext cx="15188744" cy="6285266"/>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1210697" y="9181395"/>
            <a:ext cx="3962281"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769B10C1-1712-4FC6-ABA2-3F1F9970F01C}" type="datetimeFigureOut">
              <a:rPr lang="zh-CN" altLang="en-US" smtClean="0"/>
              <a:t>2020/2/24</a:t>
            </a:fld>
            <a:endParaRPr lang="zh-CN" altLang="en-US"/>
          </a:p>
        </p:txBody>
      </p:sp>
      <p:sp>
        <p:nvSpPr>
          <p:cNvPr id="5" name="Footer Placeholder 4"/>
          <p:cNvSpPr>
            <a:spLocks noGrp="1"/>
          </p:cNvSpPr>
          <p:nvPr>
            <p:ph type="ftr" sz="quarter" idx="3"/>
          </p:nvPr>
        </p:nvSpPr>
        <p:spPr>
          <a:xfrm>
            <a:off x="5833358" y="9181395"/>
            <a:ext cx="5943422"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2437160" y="9181395"/>
            <a:ext cx="3962281"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94E489E7-3E80-43D3-991E-991EDA638FDE}" type="slidenum">
              <a:rPr lang="zh-CN" altLang="en-US" smtClean="0"/>
              <a:t>‹#›</a:t>
            </a:fld>
            <a:endParaRPr lang="zh-CN" altLang="en-US"/>
          </a:p>
        </p:txBody>
      </p:sp>
    </p:spTree>
    <p:extLst>
      <p:ext uri="{BB962C8B-B14F-4D97-AF65-F5344CB8AC3E}">
        <p14:creationId xmlns:p14="http://schemas.microsoft.com/office/powerpoint/2010/main" val="40926753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0697" y="527404"/>
            <a:ext cx="15188744" cy="191470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210697" y="2637014"/>
            <a:ext cx="15188744" cy="628526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210697" y="9181395"/>
            <a:ext cx="3962281"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90DC9A46-BE17-4BF8-838A-649FAA641BBB}" type="datetimeFigureOut">
              <a:rPr lang="zh-CN" altLang="en-US" smtClean="0"/>
              <a:t>2020/2/24</a:t>
            </a:fld>
            <a:endParaRPr lang="zh-CN" altLang="en-US"/>
          </a:p>
        </p:txBody>
      </p:sp>
      <p:sp>
        <p:nvSpPr>
          <p:cNvPr id="5" name="页脚占位符 4"/>
          <p:cNvSpPr>
            <a:spLocks noGrp="1"/>
          </p:cNvSpPr>
          <p:nvPr>
            <p:ph type="ftr" sz="quarter" idx="3"/>
          </p:nvPr>
        </p:nvSpPr>
        <p:spPr>
          <a:xfrm>
            <a:off x="5833358" y="9181395"/>
            <a:ext cx="5943422"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2437160" y="9181395"/>
            <a:ext cx="3962281"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1992D6BD-F074-4052-A4DF-0670D99377A6}" type="slidenum">
              <a:rPr lang="zh-CN" altLang="en-US" smtClean="0"/>
              <a:t>‹#›</a:t>
            </a:fld>
            <a:endParaRPr lang="zh-CN" altLang="en-US"/>
          </a:p>
        </p:txBody>
      </p:sp>
    </p:spTree>
    <p:extLst>
      <p:ext uri="{BB962C8B-B14F-4D97-AF65-F5344CB8AC3E}">
        <p14:creationId xmlns:p14="http://schemas.microsoft.com/office/powerpoint/2010/main" val="4728844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ald.anu.edu.au/global-biomas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hyperlink" Target="https://science.sciencemag.org/content/329/5993/838.ful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p:nvPr/>
        </p:nvSpPr>
        <p:spPr>
          <a:xfrm>
            <a:off x="0" y="149"/>
            <a:ext cx="17610138" cy="9905702"/>
          </a:xfrm>
          <a:prstGeom prst="rect">
            <a:avLst/>
          </a:pr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20759"/>
            <a:endParaRPr lang="zh-CN" altLang="en-US" sz="2600">
              <a:solidFill>
                <a:prstClr val="white"/>
              </a:solidFill>
              <a:latin typeface="Calibri" panose="020F0502020204030204"/>
              <a:ea typeface="宋体" panose="02010600030101010101" pitchFamily="2" charset="-122"/>
            </a:endParaRPr>
          </a:p>
        </p:txBody>
      </p:sp>
      <p:sp>
        <p:nvSpPr>
          <p:cNvPr id="16" name="Rectangle 15">
            <a:extLst>
              <a:ext uri="{FF2B5EF4-FFF2-40B4-BE49-F238E27FC236}">
                <a16:creationId xmlns:a16="http://schemas.microsoft.com/office/drawing/2014/main" id="{8D62A7A8-79AF-4A0A-9B00-AF3D6962940C}"/>
              </a:ext>
            </a:extLst>
          </p:cNvPr>
          <p:cNvSpPr/>
          <p:nvPr/>
        </p:nvSpPr>
        <p:spPr>
          <a:xfrm>
            <a:off x="12340844" y="0"/>
            <a:ext cx="5269294" cy="990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www.frontiersin.org/files/Articles/462908/ffgc-02-00032-HTML/image_m/ffgc-02-00032-g001.jpg">
            <a:extLst>
              <a:ext uri="{FF2B5EF4-FFF2-40B4-BE49-F238E27FC236}">
                <a16:creationId xmlns:a16="http://schemas.microsoft.com/office/drawing/2014/main" id="{9B8B3B2D-3E30-43BD-A045-D0CF64959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9295" y="741150"/>
            <a:ext cx="3892348" cy="850625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PicPr>
            <a:picLocks noChangeAspect="1"/>
          </p:cNvPicPr>
          <p:nvPr/>
        </p:nvPicPr>
        <p:blipFill rotWithShape="1">
          <a:blip r:embed="rId4" cstate="print">
            <a:extLst>
              <a:ext uri="{28A0092B-C50C-407E-A947-70E740481C1C}">
                <a14:useLocalDpi xmlns:a14="http://schemas.microsoft.com/office/drawing/2010/main" val="0"/>
              </a:ext>
            </a:extLst>
          </a:blip>
          <a:srcRect l="14644" r="14055"/>
          <a:stretch/>
        </p:blipFill>
        <p:spPr>
          <a:xfrm rot="5400000">
            <a:off x="6536326" y="41426"/>
            <a:ext cx="9988246" cy="9905702"/>
          </a:xfrm>
          <a:prstGeom prst="rect">
            <a:avLst/>
          </a:prstGeom>
        </p:spPr>
      </p:pic>
      <p:sp>
        <p:nvSpPr>
          <p:cNvPr id="6" name="文本框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7A7115F0-084B-471E-9BBF-5B25FB1788E1}"/>
              </a:ext>
            </a:extLst>
          </p:cNvPr>
          <p:cNvSpPr txBox="1"/>
          <p:nvPr/>
        </p:nvSpPr>
        <p:spPr>
          <a:xfrm>
            <a:off x="623849" y="2800545"/>
            <a:ext cx="7957443" cy="1292662"/>
          </a:xfrm>
          <a:prstGeom prst="rect">
            <a:avLst/>
          </a:prstGeom>
          <a:noFill/>
        </p:spPr>
        <p:txBody>
          <a:bodyPr wrap="square" rtlCol="0">
            <a:spAutoFit/>
          </a:bodyPr>
          <a:lstStyle/>
          <a:p>
            <a:pPr defTabSz="1320759"/>
            <a:r>
              <a:rPr lang="en-US" altLang="zh-CN" sz="7800" dirty="0" err="1">
                <a:solidFill>
                  <a:srgbClr val="70AD47"/>
                </a:solidFill>
                <a:latin typeface="Arial" panose="020B0604020202020204" pitchFamily="34" charset="0"/>
                <a:ea typeface="宋体" panose="02010600030101010101" pitchFamily="2" charset="-122"/>
                <a:cs typeface="Arial" panose="020B0604020202020204" pitchFamily="34" charset="0"/>
              </a:rPr>
              <a:t>U</a:t>
            </a:r>
            <a:r>
              <a:rPr lang="en-US" altLang="zh-CN" sz="6355" dirty="0" err="1">
                <a:solidFill>
                  <a:prstClr val="black">
                    <a:lumMod val="95000"/>
                    <a:lumOff val="5000"/>
                  </a:prstClr>
                </a:solidFill>
                <a:latin typeface="Arial" panose="020B0604020202020204" pitchFamily="34" charset="0"/>
                <a:ea typeface="宋体" panose="02010600030101010101" pitchFamily="2" charset="-122"/>
                <a:cs typeface="Arial" panose="020B0604020202020204" pitchFamily="34" charset="0"/>
              </a:rPr>
              <a:t>model</a:t>
            </a:r>
            <a:endParaRPr lang="en-US" altLang="zh-CN" sz="6355" dirty="0">
              <a:solidFill>
                <a:prstClr val="black">
                  <a:lumMod val="95000"/>
                  <a:lumOff val="5000"/>
                </a:prstClr>
              </a:solidFill>
              <a:latin typeface="Arial" panose="020B0604020202020204" pitchFamily="34" charset="0"/>
              <a:ea typeface="宋体" panose="02010600030101010101" pitchFamily="2" charset="-122"/>
              <a:cs typeface="Arial" panose="020B0604020202020204" pitchFamily="34" charset="0"/>
            </a:endParaRPr>
          </a:p>
        </p:txBody>
      </p:sp>
      <p:sp>
        <p:nvSpPr>
          <p:cNvPr id="7" name="矩形 6"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91F48CEA-488A-4279-8C6A-0719B9DE7BD1}"/>
              </a:ext>
            </a:extLst>
          </p:cNvPr>
          <p:cNvSpPr/>
          <p:nvPr/>
        </p:nvSpPr>
        <p:spPr>
          <a:xfrm>
            <a:off x="700006" y="4928769"/>
            <a:ext cx="8434801" cy="1337033"/>
          </a:xfrm>
          <a:prstGeom prst="rect">
            <a:avLst/>
          </a:prstGeom>
        </p:spPr>
        <p:txBody>
          <a:bodyPr wrap="square">
            <a:spAutoFit/>
          </a:bodyPr>
          <a:lstStyle/>
          <a:p>
            <a:pPr marL="412737" indent="-412737" defTabSz="1320759">
              <a:buFontTx/>
              <a:buChar char="-"/>
            </a:pPr>
            <a:r>
              <a:rPr lang="en-GB" sz="2022" dirty="0">
                <a:solidFill>
                  <a:srgbClr val="70AD47">
                    <a:lumMod val="75000"/>
                  </a:srgbClr>
                </a:solidFill>
                <a:latin typeface="Calibri" panose="020F0502020204030204"/>
              </a:rPr>
              <a:t>A minimal model</a:t>
            </a:r>
          </a:p>
          <a:p>
            <a:pPr marL="412737" indent="-412737" defTabSz="1320759">
              <a:buFontTx/>
              <a:buChar char="-"/>
            </a:pPr>
            <a:r>
              <a:rPr lang="en-GB" sz="2022" dirty="0">
                <a:solidFill>
                  <a:srgbClr val="70AD47">
                    <a:lumMod val="75000"/>
                  </a:srgbClr>
                </a:solidFill>
                <a:latin typeface="Calibri" panose="020F0502020204030204"/>
              </a:rPr>
              <a:t>Fully informed by data </a:t>
            </a:r>
          </a:p>
          <a:p>
            <a:pPr marL="412737" indent="-412737" defTabSz="1320759">
              <a:buFontTx/>
              <a:buChar char="-"/>
            </a:pPr>
            <a:r>
              <a:rPr lang="en-GB" altLang="zh-CN" sz="2022" dirty="0">
                <a:solidFill>
                  <a:srgbClr val="70AD47">
                    <a:lumMod val="75000"/>
                  </a:srgbClr>
                </a:solidFill>
                <a:latin typeface="Calibri" panose="020F0502020204030204"/>
                <a:ea typeface="宋体" panose="02010600030101010101" pitchFamily="2" charset="-122"/>
              </a:rPr>
              <a:t>Apply observed NPP percentage increase via a saturation function</a:t>
            </a:r>
          </a:p>
          <a:p>
            <a:pPr marL="412737" indent="-412737" defTabSz="1320759">
              <a:buFontTx/>
              <a:buChar char="-"/>
            </a:pPr>
            <a:r>
              <a:rPr lang="en-GB" altLang="zh-CN" sz="2022" dirty="0">
                <a:solidFill>
                  <a:srgbClr val="70AD47">
                    <a:lumMod val="75000"/>
                  </a:srgbClr>
                </a:solidFill>
                <a:latin typeface="Calibri" panose="020F0502020204030204"/>
                <a:ea typeface="宋体" panose="02010600030101010101" pitchFamily="2" charset="-122"/>
              </a:rPr>
              <a:t>Testing alternative assumptions</a:t>
            </a:r>
            <a:endParaRPr lang="zh-CN" altLang="en-US" sz="1517" dirty="0">
              <a:solidFill>
                <a:srgbClr val="70AD47">
                  <a:lumMod val="75000"/>
                </a:srgbClr>
              </a:solidFill>
              <a:latin typeface="Calibri" panose="020F0502020204030204"/>
              <a:ea typeface="宋体" panose="02010600030101010101" pitchFamily="2" charset="-122"/>
            </a:endParaRPr>
          </a:p>
        </p:txBody>
      </p:sp>
      <p:sp>
        <p:nvSpPr>
          <p:cNvPr id="8" name="圆角矩形 24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D3E8DD41-9D55-4726-BDA4-95DDE98F9446}"/>
              </a:ext>
            </a:extLst>
          </p:cNvPr>
          <p:cNvSpPr/>
          <p:nvPr/>
        </p:nvSpPr>
        <p:spPr>
          <a:xfrm>
            <a:off x="700005" y="6602745"/>
            <a:ext cx="1923942" cy="665113"/>
          </a:xfrm>
          <a:prstGeom prst="roundRect">
            <a:avLst>
              <a:gd name="adj" fmla="val 50000"/>
            </a:avLst>
          </a:prstGeom>
          <a:gradFill flip="none" rotWithShape="1">
            <a:gsLst>
              <a:gs pos="0">
                <a:srgbClr val="ACD69B"/>
              </a:gs>
              <a:gs pos="26000">
                <a:srgbClr val="90BBBA"/>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2076" tIns="66038" rIns="132076" bIns="66038" numCol="1" spcCol="0" rtlCol="0" fromWordArt="0" anchor="ctr" anchorCtr="0" forceAA="0" compatLnSpc="1">
            <a:prstTxWarp prst="textNoShape">
              <a:avLst/>
            </a:prstTxWarp>
            <a:noAutofit/>
          </a:bodyPr>
          <a:lstStyle/>
          <a:p>
            <a:pPr algn="ctr" defTabSz="1320759"/>
            <a:endParaRPr lang="zh-CN" altLang="en-US" sz="2600">
              <a:solidFill>
                <a:prstClr val="white"/>
              </a:solidFill>
              <a:latin typeface="Calibri" panose="020F0502020204030204"/>
              <a:ea typeface="宋体" panose="02010600030101010101" pitchFamily="2" charset="-122"/>
            </a:endParaRPr>
          </a:p>
        </p:txBody>
      </p:sp>
      <p:sp>
        <p:nvSpPr>
          <p:cNvPr id="9" name="文本框 8"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756A4C91-C2DA-4825-B645-ED45857CA0AF}"/>
              </a:ext>
            </a:extLst>
          </p:cNvPr>
          <p:cNvSpPr txBox="1"/>
          <p:nvPr/>
        </p:nvSpPr>
        <p:spPr>
          <a:xfrm>
            <a:off x="988021" y="6710517"/>
            <a:ext cx="1180131" cy="403508"/>
          </a:xfrm>
          <a:prstGeom prst="rect">
            <a:avLst/>
          </a:prstGeom>
          <a:noFill/>
        </p:spPr>
        <p:txBody>
          <a:bodyPr wrap="none" rtlCol="0">
            <a:spAutoFit/>
          </a:bodyPr>
          <a:lstStyle/>
          <a:p>
            <a:pPr defTabSz="1320759"/>
            <a:r>
              <a:rPr lang="en-US" altLang="zh-CN" sz="2022" dirty="0">
                <a:solidFill>
                  <a:prstClr val="white"/>
                </a:solidFill>
                <a:latin typeface="Arial" panose="020B0604020202020204" pitchFamily="34" charset="0"/>
                <a:ea typeface="宋体" panose="02010600030101010101" pitchFamily="2" charset="-122"/>
                <a:cs typeface="Arial" panose="020B0604020202020204" pitchFamily="34" charset="0"/>
              </a:rPr>
              <a:t>H.Zhang</a:t>
            </a:r>
            <a:endParaRPr lang="zh-CN" altLang="en-US" sz="2022"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10" name="矩形 9"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851C67EB-6FA3-4F7F-A9FB-A48FB3A10FCB}"/>
              </a:ext>
            </a:extLst>
          </p:cNvPr>
          <p:cNvSpPr/>
          <p:nvPr/>
        </p:nvSpPr>
        <p:spPr>
          <a:xfrm>
            <a:off x="623849" y="2994852"/>
            <a:ext cx="277068" cy="492443"/>
          </a:xfrm>
          <a:prstGeom prst="rect">
            <a:avLst/>
          </a:prstGeom>
        </p:spPr>
        <p:txBody>
          <a:bodyPr wrap="square">
            <a:spAutoFit/>
          </a:bodyPr>
          <a:lstStyle/>
          <a:p>
            <a:pPr defTabSz="1320759"/>
            <a:endParaRPr lang="zh-CN" altLang="en-US" sz="2600" dirty="0">
              <a:solidFill>
                <a:prstClr val="black">
                  <a:lumMod val="95000"/>
                  <a:lumOff val="5000"/>
                </a:prstClr>
              </a:solidFill>
              <a:latin typeface="Arial" panose="020B0604020202020204" pitchFamily="34" charset="0"/>
              <a:ea typeface="宋体" panose="02010600030101010101" pitchFamily="2" charset="-122"/>
              <a:cs typeface="Arial" panose="020B0604020202020204" pitchFamily="34" charset="0"/>
            </a:endParaRPr>
          </a:p>
        </p:txBody>
      </p:sp>
      <p:sp>
        <p:nvSpPr>
          <p:cNvPr id="11" name="圆角矩形 24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9BA9EEC8-EE95-4861-B38C-39D1A2328A59}"/>
              </a:ext>
            </a:extLst>
          </p:cNvPr>
          <p:cNvSpPr/>
          <p:nvPr/>
        </p:nvSpPr>
        <p:spPr>
          <a:xfrm>
            <a:off x="2764616" y="6602745"/>
            <a:ext cx="1923942" cy="665113"/>
          </a:xfrm>
          <a:prstGeom prst="roundRect">
            <a:avLst>
              <a:gd name="adj" fmla="val 50000"/>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2076" tIns="66038" rIns="132076" bIns="66038" numCol="1" spcCol="0" rtlCol="0" fromWordArt="0" anchor="ctr" anchorCtr="0" forceAA="0" compatLnSpc="1">
            <a:prstTxWarp prst="textNoShape">
              <a:avLst/>
            </a:prstTxWarp>
            <a:noAutofit/>
          </a:bodyPr>
          <a:lstStyle/>
          <a:p>
            <a:pPr algn="ctr" defTabSz="1320759"/>
            <a:endParaRPr lang="zh-CN" altLang="en-US" sz="2600">
              <a:solidFill>
                <a:prstClr val="white"/>
              </a:solidFill>
              <a:latin typeface="Calibri" panose="020F0502020204030204"/>
              <a:ea typeface="宋体" panose="02010600030101010101" pitchFamily="2" charset="-122"/>
            </a:endParaRPr>
          </a:p>
        </p:txBody>
      </p:sp>
      <p:sp>
        <p:nvSpPr>
          <p:cNvPr id="12" name="文本框 11"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6E037805-9910-4839-BEC4-E9E1D1AA972A}"/>
              </a:ext>
            </a:extLst>
          </p:cNvPr>
          <p:cNvSpPr txBox="1"/>
          <p:nvPr/>
        </p:nvSpPr>
        <p:spPr>
          <a:xfrm>
            <a:off x="2954299" y="6713023"/>
            <a:ext cx="1483098" cy="403508"/>
          </a:xfrm>
          <a:prstGeom prst="rect">
            <a:avLst/>
          </a:prstGeom>
          <a:noFill/>
        </p:spPr>
        <p:txBody>
          <a:bodyPr wrap="none" rtlCol="0">
            <a:spAutoFit/>
          </a:bodyPr>
          <a:lstStyle/>
          <a:p>
            <a:pPr defTabSz="1320759"/>
            <a:r>
              <a:rPr lang="en-US" altLang="zh-CN" sz="2022" dirty="0">
                <a:solidFill>
                  <a:sysClr val="windowText" lastClr="000000"/>
                </a:solidFill>
                <a:latin typeface="Arial" panose="020B0604020202020204" pitchFamily="34" charset="0"/>
                <a:ea typeface="宋体" panose="02010600030101010101" pitchFamily="2" charset="-122"/>
                <a:cs typeface="Arial" panose="020B0604020202020204" pitchFamily="34" charset="0"/>
              </a:rPr>
              <a:t>2019.05.28</a:t>
            </a:r>
            <a:endParaRPr lang="zh-CN" altLang="en-US" sz="2022" dirty="0">
              <a:solidFill>
                <a:sysClr val="windowText" lastClr="000000"/>
              </a:solidFill>
              <a:latin typeface="Arial" panose="020B0604020202020204" pitchFamily="34" charset="0"/>
              <a:ea typeface="宋体" panose="02010600030101010101" pitchFamily="2" charset="-122"/>
              <a:cs typeface="Arial" panose="020B0604020202020204" pitchFamily="34" charset="0"/>
            </a:endParaRPr>
          </a:p>
        </p:txBody>
      </p:sp>
      <p:sp>
        <p:nvSpPr>
          <p:cNvPr id="2" name="文本框 1"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txBox="1"/>
          <p:nvPr/>
        </p:nvSpPr>
        <p:spPr>
          <a:xfrm>
            <a:off x="10601807" y="4260764"/>
            <a:ext cx="2153154" cy="1425903"/>
          </a:xfrm>
          <a:prstGeom prst="rect">
            <a:avLst/>
          </a:prstGeom>
          <a:noFill/>
        </p:spPr>
        <p:txBody>
          <a:bodyPr wrap="none" rtlCol="0">
            <a:spAutoFit/>
          </a:bodyPr>
          <a:lstStyle/>
          <a:p>
            <a:pPr algn="ctr" defTabSz="1320759"/>
            <a:r>
              <a:rPr lang="en-US" altLang="zh-CN" sz="8666" dirty="0">
                <a:solidFill>
                  <a:prstClr val="white"/>
                </a:solidFill>
                <a:effectLst>
                  <a:outerShdw blurRad="38100" dist="38100" dir="2700000" algn="tl">
                    <a:srgbClr val="000000">
                      <a:alpha val="43137"/>
                    </a:srgbClr>
                  </a:outerShdw>
                </a:effectLst>
                <a:latin typeface="DIN Mittelschrift Std" panose="00000500000000000000" pitchFamily="50" charset="0"/>
                <a:ea typeface="宋体" panose="02010600030101010101" pitchFamily="2" charset="-122"/>
              </a:rPr>
              <a:t>4.85</a:t>
            </a:r>
            <a:endParaRPr lang="zh-CN" altLang="en-US" sz="4044" dirty="0">
              <a:solidFill>
                <a:prstClr val="white"/>
              </a:solidFill>
              <a:effectLst>
                <a:outerShdw blurRad="38100" dist="38100" dir="2700000" algn="tl">
                  <a:srgbClr val="000000">
                    <a:alpha val="43137"/>
                  </a:srgbClr>
                </a:outerShdw>
              </a:effectLst>
              <a:latin typeface="DIN Mittelschrift Std" panose="00000500000000000000" pitchFamily="50" charset="0"/>
              <a:ea typeface="宋体" panose="02010600030101010101" pitchFamily="2" charset="-122"/>
            </a:endParaRPr>
          </a:p>
        </p:txBody>
      </p:sp>
      <p:sp>
        <p:nvSpPr>
          <p:cNvPr id="3" name="e7d195523061f1c0"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txBox="1"/>
          <p:nvPr/>
        </p:nvSpPr>
        <p:spPr>
          <a:xfrm>
            <a:off x="-513628" y="2604982"/>
            <a:ext cx="342017" cy="1467511"/>
          </a:xfrm>
          <a:prstGeom prst="rect">
            <a:avLst/>
          </a:prstGeom>
          <a:noFill/>
        </p:spPr>
        <p:txBody>
          <a:bodyPr vert="wordArtVert" rtlCol="0">
            <a:spAutoFit/>
          </a:bodyPr>
          <a:lstStyle/>
          <a:p>
            <a:pPr defTabSz="1320759"/>
            <a:r>
              <a:rPr lang="en-US" altLang="zh-CN" sz="144">
                <a:solidFill>
                  <a:prstClr val="black"/>
                </a:solidFill>
                <a:latin typeface="Calibri" panose="020F0502020204030204"/>
                <a:ea typeface="宋体" panose="02010600030101010101" pitchFamily="2" charset="-122"/>
              </a:rPr>
              <a:t>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a:t>
            </a:r>
            <a:endParaRPr lang="zh-CN" altLang="en-US" sz="144">
              <a:solidFill>
                <a:prstClr val="black"/>
              </a:solidFill>
              <a:latin typeface="Calibri" panose="020F0502020204030204"/>
              <a:ea typeface="宋体" panose="02010600030101010101" pitchFamily="2" charset="-122"/>
            </a:endParaRPr>
          </a:p>
        </p:txBody>
      </p:sp>
      <p:pic>
        <p:nvPicPr>
          <p:cNvPr id="1028" name="Picture 4" descr="Image result for imperial college london logo">
            <a:extLst>
              <a:ext uri="{FF2B5EF4-FFF2-40B4-BE49-F238E27FC236}">
                <a16:creationId xmlns:a16="http://schemas.microsoft.com/office/drawing/2014/main" id="{6DE2A263-07FD-4677-905D-1CB9DE2C3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87" y="317619"/>
            <a:ext cx="2718526" cy="79361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0D778A9-2B19-4513-9F94-B54BE3BDEE5B}"/>
              </a:ext>
            </a:extLst>
          </p:cNvPr>
          <p:cNvSpPr/>
          <p:nvPr/>
        </p:nvSpPr>
        <p:spPr>
          <a:xfrm>
            <a:off x="623849" y="7447006"/>
            <a:ext cx="6366230" cy="892552"/>
          </a:xfrm>
          <a:prstGeom prst="rect">
            <a:avLst/>
          </a:prstGeom>
        </p:spPr>
        <p:txBody>
          <a:bodyPr wrap="none">
            <a:spAutoFit/>
          </a:bodyPr>
          <a:lstStyle/>
          <a:p>
            <a:pPr defTabSz="1320759"/>
            <a:r>
              <a:rPr lang="en-GB" sz="2600" b="1" dirty="0">
                <a:solidFill>
                  <a:prstClr val="black"/>
                </a:solidFill>
                <a:latin typeface="Calibri" panose="020F0502020204030204"/>
              </a:rPr>
              <a:t>Supervisors| </a:t>
            </a:r>
            <a:r>
              <a:rPr lang="en-GB" sz="2600" b="1" dirty="0">
                <a:solidFill>
                  <a:srgbClr val="327F92"/>
                </a:solidFill>
                <a:latin typeface="Calibri" panose="020F0502020204030204"/>
              </a:rPr>
              <a:t>Colin Prentice  </a:t>
            </a:r>
            <a:r>
              <a:rPr lang="en-GB" sz="2600" b="1" dirty="0">
                <a:solidFill>
                  <a:prstClr val="black"/>
                </a:solidFill>
                <a:latin typeface="Calibri" panose="020F0502020204030204"/>
              </a:rPr>
              <a:t>| </a:t>
            </a:r>
            <a:r>
              <a:rPr lang="en-GB" sz="2600" b="1" dirty="0">
                <a:solidFill>
                  <a:srgbClr val="327F92"/>
                </a:solidFill>
                <a:latin typeface="Calibri" panose="020F0502020204030204"/>
              </a:rPr>
              <a:t>César Terrer</a:t>
            </a:r>
          </a:p>
          <a:p>
            <a:pPr defTabSz="1320759"/>
            <a:r>
              <a:rPr lang="en-GB" sz="2600" b="1" dirty="0">
                <a:solidFill>
                  <a:srgbClr val="327F92"/>
                </a:solidFill>
                <a:latin typeface="Calibri" panose="020F0502020204030204"/>
              </a:rPr>
              <a:t>                     </a:t>
            </a:r>
            <a:r>
              <a:rPr lang="en-GB" sz="2600" b="1" dirty="0">
                <a:solidFill>
                  <a:prstClr val="black"/>
                </a:solidFill>
                <a:latin typeface="Calibri" panose="020F0502020204030204"/>
              </a:rPr>
              <a:t>| </a:t>
            </a:r>
            <a:r>
              <a:rPr lang="en-GB" sz="2600" b="1" dirty="0">
                <a:solidFill>
                  <a:srgbClr val="327F92"/>
                </a:solidFill>
                <a:latin typeface="Calibri" panose="020F0502020204030204"/>
              </a:rPr>
              <a:t>Oskar Franklin </a:t>
            </a:r>
            <a:r>
              <a:rPr lang="en-GB" sz="2600" b="1" dirty="0">
                <a:solidFill>
                  <a:prstClr val="black"/>
                </a:solidFill>
                <a:latin typeface="Calibri" panose="020F0502020204030204"/>
              </a:rPr>
              <a:t>| </a:t>
            </a:r>
            <a:r>
              <a:rPr lang="en-GB" sz="2600" b="1" dirty="0">
                <a:solidFill>
                  <a:srgbClr val="327F92"/>
                </a:solidFill>
                <a:latin typeface="Calibri" panose="020F0502020204030204"/>
              </a:rPr>
              <a:t>Trevor Keenan </a:t>
            </a:r>
            <a:endParaRPr lang="zh-CN" altLang="en-US" sz="2600" b="1" dirty="0">
              <a:solidFill>
                <a:srgbClr val="327F92"/>
              </a:solidFill>
              <a:latin typeface="Calibri" panose="020F0502020204030204"/>
              <a:ea typeface="宋体" panose="02010600030101010101" pitchFamily="2" charset="-122"/>
            </a:endParaRPr>
          </a:p>
        </p:txBody>
      </p:sp>
      <p:sp>
        <p:nvSpPr>
          <p:cNvPr id="5" name="Rectangle 4">
            <a:extLst>
              <a:ext uri="{FF2B5EF4-FFF2-40B4-BE49-F238E27FC236}">
                <a16:creationId xmlns:a16="http://schemas.microsoft.com/office/drawing/2014/main" id="{6F94E2A0-A6C3-4894-9DCD-FCD9FDF2582B}"/>
              </a:ext>
            </a:extLst>
          </p:cNvPr>
          <p:cNvSpPr/>
          <p:nvPr/>
        </p:nvSpPr>
        <p:spPr>
          <a:xfrm>
            <a:off x="13719718" y="9300794"/>
            <a:ext cx="3327001" cy="646331"/>
          </a:xfrm>
          <a:prstGeom prst="rect">
            <a:avLst/>
          </a:prstGeom>
        </p:spPr>
        <p:txBody>
          <a:bodyPr wrap="none">
            <a:spAutoFit/>
          </a:bodyPr>
          <a:lstStyle/>
          <a:p>
            <a:r>
              <a:rPr lang="en-GB" altLang="zh-CN" dirty="0">
                <a:solidFill>
                  <a:schemeClr val="accent6">
                    <a:lumMod val="75000"/>
                  </a:schemeClr>
                </a:solidFill>
              </a:rPr>
              <a:t>Menara – the tallest tropical tree </a:t>
            </a:r>
          </a:p>
          <a:p>
            <a:r>
              <a:rPr lang="en-GB" altLang="zh-CN" dirty="0">
                <a:solidFill>
                  <a:schemeClr val="accent6">
                    <a:lumMod val="75000"/>
                  </a:schemeClr>
                </a:solidFill>
              </a:rPr>
              <a:t>(</a:t>
            </a:r>
            <a:r>
              <a:rPr lang="en-GB" altLang="zh-CN" dirty="0" err="1">
                <a:solidFill>
                  <a:schemeClr val="accent6">
                    <a:lumMod val="75000"/>
                  </a:schemeClr>
                </a:solidFill>
              </a:rPr>
              <a:t>Shenkin</a:t>
            </a:r>
            <a:r>
              <a:rPr lang="en-GB" altLang="zh-CN" dirty="0">
                <a:solidFill>
                  <a:schemeClr val="accent6">
                    <a:lumMod val="75000"/>
                  </a:schemeClr>
                </a:solidFill>
              </a:rPr>
              <a:t> et al 2019)</a:t>
            </a:r>
            <a:endParaRPr lang="en-GB" dirty="0">
              <a:solidFill>
                <a:schemeClr val="accent6">
                  <a:lumMod val="75000"/>
                </a:schemeClr>
              </a:solidFill>
            </a:endParaRPr>
          </a:p>
        </p:txBody>
      </p:sp>
      <p:sp>
        <p:nvSpPr>
          <p:cNvPr id="14" name="矩形 13">
            <a:extLst>
              <a:ext uri="{FF2B5EF4-FFF2-40B4-BE49-F238E27FC236}">
                <a16:creationId xmlns:a16="http://schemas.microsoft.com/office/drawing/2014/main" id="{FA6DA7B8-9447-4A9D-BB24-5124D5723F9C}"/>
              </a:ext>
            </a:extLst>
          </p:cNvPr>
          <p:cNvSpPr/>
          <p:nvPr/>
        </p:nvSpPr>
        <p:spPr>
          <a:xfrm>
            <a:off x="762383" y="3978754"/>
            <a:ext cx="7225311" cy="523220"/>
          </a:xfrm>
          <a:prstGeom prst="rect">
            <a:avLst/>
          </a:prstGeom>
        </p:spPr>
        <p:txBody>
          <a:bodyPr wrap="none">
            <a:spAutoFit/>
          </a:bodyPr>
          <a:lstStyle/>
          <a:p>
            <a:r>
              <a:rPr lang="en-GB" altLang="zh-CN" sz="2800" dirty="0"/>
              <a:t>A land sink model that everyone can understand</a:t>
            </a:r>
          </a:p>
        </p:txBody>
      </p:sp>
    </p:spTree>
    <p:extLst>
      <p:ext uri="{BB962C8B-B14F-4D97-AF65-F5344CB8AC3E}">
        <p14:creationId xmlns:p14="http://schemas.microsoft.com/office/powerpoint/2010/main" val="258019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1">
            <a:extLst>
              <a:ext uri="{FF2B5EF4-FFF2-40B4-BE49-F238E27FC236}">
                <a16:creationId xmlns:a16="http://schemas.microsoft.com/office/drawing/2014/main" id="{37ED446B-E6A3-4F76-B83C-DEF4E17F14A5}"/>
              </a:ext>
            </a:extLst>
          </p:cNvPr>
          <p:cNvGraphicFramePr/>
          <p:nvPr/>
        </p:nvGraphicFramePr>
        <p:xfrm>
          <a:off x="8930639" y="5772151"/>
          <a:ext cx="8315491" cy="40857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3">
            <a:extLst>
              <a:ext uri="{FF2B5EF4-FFF2-40B4-BE49-F238E27FC236}">
                <a16:creationId xmlns:a16="http://schemas.microsoft.com/office/drawing/2014/main" id="{8B60AEF2-B5F8-45C0-8FC9-C8DB2C8F4297}"/>
              </a:ext>
            </a:extLst>
          </p:cNvPr>
          <p:cNvGraphicFramePr/>
          <p:nvPr/>
        </p:nvGraphicFramePr>
        <p:xfrm>
          <a:off x="364008" y="5772151"/>
          <a:ext cx="8315491" cy="40955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07495E82-A016-4D72-9C41-EEC51065D0B9}"/>
              </a:ext>
            </a:extLst>
          </p:cNvPr>
          <p:cNvGraphicFramePr/>
          <p:nvPr/>
        </p:nvGraphicFramePr>
        <p:xfrm>
          <a:off x="9273858" y="38309"/>
          <a:ext cx="8336280" cy="3931914"/>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0">
            <a:extLst>
              <a:ext uri="{FF2B5EF4-FFF2-40B4-BE49-F238E27FC236}">
                <a16:creationId xmlns:a16="http://schemas.microsoft.com/office/drawing/2014/main" id="{B1686BCB-6D05-468D-B609-A3B2BA472C94}"/>
              </a:ext>
            </a:extLst>
          </p:cNvPr>
          <p:cNvSpPr>
            <a:spLocks noChangeArrowheads="1"/>
          </p:cNvSpPr>
          <p:nvPr/>
        </p:nvSpPr>
        <p:spPr bwMode="auto">
          <a:xfrm>
            <a:off x="0" y="0"/>
            <a:ext cx="17610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a:extLst>
              <a:ext uri="{FF2B5EF4-FFF2-40B4-BE49-F238E27FC236}">
                <a16:creationId xmlns:a16="http://schemas.microsoft.com/office/drawing/2014/main" id="{20D93EB3-BDB9-47E5-9DFA-0F0DE93BF1E6}"/>
              </a:ext>
            </a:extLst>
          </p:cNvPr>
          <p:cNvSpPr>
            <a:spLocks noChangeArrowheads="1"/>
          </p:cNvSpPr>
          <p:nvPr/>
        </p:nvSpPr>
        <p:spPr bwMode="auto">
          <a:xfrm>
            <a:off x="0" y="3114675"/>
            <a:ext cx="17610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2">
            <a:extLst>
              <a:ext uri="{FF2B5EF4-FFF2-40B4-BE49-F238E27FC236}">
                <a16:creationId xmlns:a16="http://schemas.microsoft.com/office/drawing/2014/main" id="{C25657DD-30F1-4968-A1C2-523F918F7540}"/>
              </a:ext>
            </a:extLst>
          </p:cNvPr>
          <p:cNvSpPr>
            <a:spLocks noChangeArrowheads="1"/>
          </p:cNvSpPr>
          <p:nvPr/>
        </p:nvSpPr>
        <p:spPr bwMode="auto">
          <a:xfrm>
            <a:off x="0" y="5776913"/>
            <a:ext cx="17610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a:extLst>
              <a:ext uri="{FF2B5EF4-FFF2-40B4-BE49-F238E27FC236}">
                <a16:creationId xmlns:a16="http://schemas.microsoft.com/office/drawing/2014/main" id="{EF7FAA12-F117-44BB-8BB6-F1FCE0711F87}"/>
              </a:ext>
            </a:extLst>
          </p:cNvPr>
          <p:cNvSpPr/>
          <p:nvPr/>
        </p:nvSpPr>
        <p:spPr>
          <a:xfrm>
            <a:off x="1127902" y="978841"/>
            <a:ext cx="6393225" cy="923330"/>
          </a:xfrm>
          <a:prstGeom prst="rect">
            <a:avLst/>
          </a:prstGeom>
          <a:noFill/>
        </p:spPr>
        <p:txBody>
          <a:bodyPr wrap="none" lIns="91440" tIns="45720" rIns="91440" bIns="45720">
            <a:spAutoFit/>
          </a:bodyPr>
          <a:lstStyle/>
          <a:p>
            <a:pPr algn="ctr"/>
            <a:r>
              <a:rPr lang="en-US" altLang="zh-C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Temporal comparison</a:t>
            </a:r>
          </a:p>
        </p:txBody>
      </p:sp>
      <p:sp>
        <p:nvSpPr>
          <p:cNvPr id="2" name="文本框 1">
            <a:extLst>
              <a:ext uri="{FF2B5EF4-FFF2-40B4-BE49-F238E27FC236}">
                <a16:creationId xmlns:a16="http://schemas.microsoft.com/office/drawing/2014/main" id="{A6F21D5A-7792-42CF-9A18-F8A75342FDA9}"/>
              </a:ext>
            </a:extLst>
          </p:cNvPr>
          <p:cNvSpPr txBox="1"/>
          <p:nvPr/>
        </p:nvSpPr>
        <p:spPr>
          <a:xfrm flipH="1">
            <a:off x="1490339" y="2004266"/>
            <a:ext cx="6385561" cy="2677656"/>
          </a:xfrm>
          <a:prstGeom prst="rect">
            <a:avLst/>
          </a:prstGeom>
          <a:noFill/>
        </p:spPr>
        <p:txBody>
          <a:bodyPr wrap="square" rtlCol="0">
            <a:spAutoFit/>
          </a:bodyPr>
          <a:lstStyle/>
          <a:p>
            <a:r>
              <a:rPr lang="en-US" altLang="zh-CN" sz="2400" b="1" dirty="0">
                <a:solidFill>
                  <a:srgbClr val="FF0000"/>
                </a:solidFill>
              </a:rPr>
              <a:t>Note that </a:t>
            </a:r>
            <a:r>
              <a:rPr lang="en-US" altLang="zh-CN" sz="2400" b="1" dirty="0" err="1">
                <a:solidFill>
                  <a:srgbClr val="FF0000"/>
                </a:solidFill>
              </a:rPr>
              <a:t>Umodel</a:t>
            </a:r>
            <a:r>
              <a:rPr lang="en-US" altLang="zh-CN" sz="2400" b="1" dirty="0">
                <a:solidFill>
                  <a:srgbClr val="FF0000"/>
                </a:solidFill>
              </a:rPr>
              <a:t> result is timed by 2 to visualize the variation</a:t>
            </a:r>
          </a:p>
          <a:p>
            <a:r>
              <a:rPr lang="en-US" altLang="zh-CN" sz="2400" dirty="0"/>
              <a:t>Conclusion:</a:t>
            </a:r>
          </a:p>
          <a:p>
            <a:endParaRPr lang="en-US" altLang="zh-CN" sz="2400" dirty="0"/>
          </a:p>
          <a:p>
            <a:pPr marL="342900" indent="-342900">
              <a:buAutoNum type="arabicPeriod"/>
            </a:pPr>
            <a:r>
              <a:rPr lang="en-US" altLang="zh-CN" sz="2400" dirty="0"/>
              <a:t>Magnitude of land sink is too small.</a:t>
            </a:r>
          </a:p>
          <a:p>
            <a:pPr marL="342900" indent="-342900">
              <a:buAutoNum type="arabicPeriod"/>
            </a:pPr>
            <a:r>
              <a:rPr lang="en-US" altLang="zh-CN" sz="2400" dirty="0"/>
              <a:t>Inter-annual variation is caused by soil respiration and magnitude of this is ok</a:t>
            </a:r>
            <a:endParaRPr lang="zh-CN" altLang="en-US" sz="2400" dirty="0"/>
          </a:p>
        </p:txBody>
      </p:sp>
    </p:spTree>
    <p:extLst>
      <p:ext uri="{BB962C8B-B14F-4D97-AF65-F5344CB8AC3E}">
        <p14:creationId xmlns:p14="http://schemas.microsoft.com/office/powerpoint/2010/main" val="37706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B1686BCB-6D05-468D-B609-A3B2BA472C94}"/>
              </a:ext>
            </a:extLst>
          </p:cNvPr>
          <p:cNvSpPr>
            <a:spLocks noChangeArrowheads="1"/>
          </p:cNvSpPr>
          <p:nvPr/>
        </p:nvSpPr>
        <p:spPr bwMode="auto">
          <a:xfrm>
            <a:off x="0" y="0"/>
            <a:ext cx="17610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11">
            <a:extLst>
              <a:ext uri="{FF2B5EF4-FFF2-40B4-BE49-F238E27FC236}">
                <a16:creationId xmlns:a16="http://schemas.microsoft.com/office/drawing/2014/main" id="{20D93EB3-BDB9-47E5-9DFA-0F0DE93BF1E6}"/>
              </a:ext>
            </a:extLst>
          </p:cNvPr>
          <p:cNvSpPr>
            <a:spLocks noChangeArrowheads="1"/>
          </p:cNvSpPr>
          <p:nvPr/>
        </p:nvSpPr>
        <p:spPr bwMode="auto">
          <a:xfrm>
            <a:off x="0" y="3114675"/>
            <a:ext cx="17610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2">
            <a:extLst>
              <a:ext uri="{FF2B5EF4-FFF2-40B4-BE49-F238E27FC236}">
                <a16:creationId xmlns:a16="http://schemas.microsoft.com/office/drawing/2014/main" id="{C25657DD-30F1-4968-A1C2-523F918F7540}"/>
              </a:ext>
            </a:extLst>
          </p:cNvPr>
          <p:cNvSpPr>
            <a:spLocks noChangeArrowheads="1"/>
          </p:cNvSpPr>
          <p:nvPr/>
        </p:nvSpPr>
        <p:spPr bwMode="auto">
          <a:xfrm>
            <a:off x="0" y="5776913"/>
            <a:ext cx="176101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矩形 17">
            <a:extLst>
              <a:ext uri="{FF2B5EF4-FFF2-40B4-BE49-F238E27FC236}">
                <a16:creationId xmlns:a16="http://schemas.microsoft.com/office/drawing/2014/main" id="{EF7FAA12-F117-44BB-8BB6-F1FCE0711F87}"/>
              </a:ext>
            </a:extLst>
          </p:cNvPr>
          <p:cNvSpPr/>
          <p:nvPr/>
        </p:nvSpPr>
        <p:spPr>
          <a:xfrm>
            <a:off x="1490339" y="978841"/>
            <a:ext cx="5668348" cy="923330"/>
          </a:xfrm>
          <a:prstGeom prst="rect">
            <a:avLst/>
          </a:prstGeom>
          <a:noFill/>
        </p:spPr>
        <p:txBody>
          <a:bodyPr wrap="none" lIns="91440" tIns="45720" rIns="91440" bIns="45720">
            <a:spAutoFit/>
          </a:bodyPr>
          <a:lstStyle/>
          <a:p>
            <a:pPr algn="ctr"/>
            <a:r>
              <a:rPr lang="en-US" altLang="zh-C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Spatial comparison</a:t>
            </a:r>
            <a:endParaRPr lang="zh-CN" alt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9" name="Picture 2">
            <a:extLst>
              <a:ext uri="{FF2B5EF4-FFF2-40B4-BE49-F238E27FC236}">
                <a16:creationId xmlns:a16="http://schemas.microsoft.com/office/drawing/2014/main" id="{43359D48-2F0D-4BDA-A8BA-D6CA0527E8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90339" y="2099694"/>
            <a:ext cx="11118862" cy="7806306"/>
          </a:xfrm>
          <a:prstGeom prst="rect">
            <a:avLst/>
          </a:prstGeom>
          <a:noFill/>
        </p:spPr>
      </p:pic>
    </p:spTree>
    <p:extLst>
      <p:ext uri="{BB962C8B-B14F-4D97-AF65-F5344CB8AC3E}">
        <p14:creationId xmlns:p14="http://schemas.microsoft.com/office/powerpoint/2010/main" val="215960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D9E9-1292-4747-BACC-A862E1335915}"/>
              </a:ext>
            </a:extLst>
          </p:cNvPr>
          <p:cNvSpPr>
            <a:spLocks noGrp="1"/>
          </p:cNvSpPr>
          <p:nvPr>
            <p:ph type="title"/>
          </p:nvPr>
        </p:nvSpPr>
        <p:spPr>
          <a:xfrm>
            <a:off x="1128195" y="3696866"/>
            <a:ext cx="15188744" cy="1914702"/>
          </a:xfrm>
        </p:spPr>
        <p:txBody>
          <a:bodyPr/>
          <a:lstStyle/>
          <a:p>
            <a:r>
              <a:rPr lang="en-GB" dirty="0"/>
              <a:t>Unfortunately… not</a:t>
            </a:r>
          </a:p>
        </p:txBody>
      </p:sp>
    </p:spTree>
    <p:extLst>
      <p:ext uri="{BB962C8B-B14F-4D97-AF65-F5344CB8AC3E}">
        <p14:creationId xmlns:p14="http://schemas.microsoft.com/office/powerpoint/2010/main" val="993679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842D6C-BDBE-46F3-ABBC-8F0AA7FD82AA}"/>
              </a:ext>
            </a:extLst>
          </p:cNvPr>
          <p:cNvGrpSpPr/>
          <p:nvPr/>
        </p:nvGrpSpPr>
        <p:grpSpPr>
          <a:xfrm>
            <a:off x="289266" y="252810"/>
            <a:ext cx="15578667" cy="7708658"/>
            <a:chOff x="289267" y="252810"/>
            <a:chExt cx="11452434" cy="5029718"/>
          </a:xfrm>
        </p:grpSpPr>
        <p:sp>
          <p:nvSpPr>
            <p:cNvPr id="5"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C1838C1B-BC97-46B2-85BD-5EFA182F402C}"/>
                </a:ext>
              </a:extLst>
            </p:cNvPr>
            <p:cNvSpPr/>
            <p:nvPr/>
          </p:nvSpPr>
          <p:spPr>
            <a:xfrm>
              <a:off x="289267" y="252810"/>
              <a:ext cx="1981493" cy="597309"/>
            </a:xfrm>
            <a:prstGeom prst="roundRect">
              <a:avLst>
                <a:gd name="adj" fmla="val 50000"/>
              </a:avLst>
            </a:prstGeom>
            <a:gradFill flip="none" rotWithShape="1">
              <a:gsLst>
                <a:gs pos="0">
                  <a:srgbClr val="ACD69B"/>
                </a:gs>
                <a:gs pos="26000">
                  <a:srgbClr val="90BBBA"/>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F3C38049-C5F8-452F-8676-18D318D64089}"/>
                </a:ext>
              </a:extLst>
            </p:cNvPr>
            <p:cNvSpPr txBox="1"/>
            <p:nvPr/>
          </p:nvSpPr>
          <p:spPr>
            <a:xfrm>
              <a:off x="478095" y="366798"/>
              <a:ext cx="1603837" cy="381552"/>
            </a:xfrm>
            <a:prstGeom prst="rect">
              <a:avLst/>
            </a:prstGeom>
            <a:noFill/>
          </p:spPr>
          <p:txBody>
            <a:bodyPr wrap="square" rtlCol="0">
              <a:spAutoFit/>
            </a:bodyPr>
            <a:lstStyle/>
            <a:p>
              <a:pPr algn="ctr"/>
              <a:r>
                <a:rPr lang="en-US" altLang="zh-CN" sz="3200" b="1" dirty="0">
                  <a:solidFill>
                    <a:schemeClr val="bg1"/>
                  </a:solidFill>
                  <a:latin typeface="Arial" panose="020B0604020202020204" pitchFamily="34" charset="0"/>
                  <a:cs typeface="Arial" panose="020B0604020202020204" pitchFamily="34" charset="0"/>
                </a:rPr>
                <a:t>WHY?</a:t>
              </a:r>
            </a:p>
          </p:txBody>
        </p:sp>
        <p:sp>
          <p:nvSpPr>
            <p:cNvPr id="7"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F2F209F7-F93C-44B7-97EF-2B36E9A09758}"/>
                </a:ext>
              </a:extLst>
            </p:cNvPr>
            <p:cNvSpPr/>
            <p:nvPr/>
          </p:nvSpPr>
          <p:spPr>
            <a:xfrm>
              <a:off x="2431790" y="252810"/>
              <a:ext cx="9309911" cy="597309"/>
            </a:xfrm>
            <a:prstGeom prst="roundRect">
              <a:avLst>
                <a:gd name="adj" fmla="val 50000"/>
              </a:avLst>
            </a:prstGeom>
            <a:gradFill flip="none" rotWithShape="1">
              <a:gsLst>
                <a:gs pos="0">
                  <a:srgbClr val="ACD69B"/>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1EAC0271-66D2-4988-842F-C7E9EBB83A72}"/>
                </a:ext>
              </a:extLst>
            </p:cNvPr>
            <p:cNvSpPr/>
            <p:nvPr/>
          </p:nvSpPr>
          <p:spPr>
            <a:xfrm>
              <a:off x="2767958" y="338666"/>
              <a:ext cx="8637573" cy="381552"/>
            </a:xfrm>
            <a:prstGeom prst="rect">
              <a:avLst/>
            </a:prstGeom>
          </p:spPr>
          <p:txBody>
            <a:bodyPr wrap="square">
              <a:spAutoFit/>
            </a:bodyPr>
            <a:lstStyle/>
            <a:p>
              <a:r>
                <a:rPr lang="en-US" altLang="zh-CN" sz="3200" dirty="0">
                  <a:solidFill>
                    <a:schemeClr val="bg1"/>
                  </a:solidFill>
                  <a:latin typeface="Calibri" panose="020F0502020204030204" pitchFamily="34" charset="0"/>
                  <a:cs typeface="Calibri" panose="020F0502020204030204" pitchFamily="34" charset="0"/>
                </a:rPr>
                <a:t>Possible hypotheses</a:t>
              </a:r>
              <a:endParaRPr lang="zh-CN" altLang="en-US" sz="3200" dirty="0">
                <a:solidFill>
                  <a:schemeClr val="bg1"/>
                </a:solidFill>
                <a:latin typeface="Calibri" panose="020F0502020204030204" pitchFamily="34" charset="0"/>
                <a:cs typeface="Calibri" panose="020F0502020204030204" pitchFamily="34" charset="0"/>
              </a:endParaRPr>
            </a:p>
          </p:txBody>
        </p:sp>
        <p:sp>
          <p:nvSpPr>
            <p:cNvPr id="9" name="Freeform 8"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6867ABA3-00C2-4E03-AA98-F318B74B2B81}"/>
                </a:ext>
              </a:extLst>
            </p:cNvPr>
            <p:cNvSpPr>
              <a:spLocks/>
            </p:cNvSpPr>
            <p:nvPr/>
          </p:nvSpPr>
          <p:spPr bwMode="gray">
            <a:xfrm>
              <a:off x="3482001" y="4310528"/>
              <a:ext cx="432166" cy="972000"/>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solidFill>
              <a:srgbClr val="90BBB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0" name="Freeform 9"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395CAD04-D96A-4D09-AE90-7BB6798F5C19}"/>
                </a:ext>
              </a:extLst>
            </p:cNvPr>
            <p:cNvSpPr>
              <a:spLocks/>
            </p:cNvSpPr>
            <p:nvPr/>
          </p:nvSpPr>
          <p:spPr bwMode="gray">
            <a:xfrm>
              <a:off x="856619" y="4315247"/>
              <a:ext cx="3057548" cy="621262"/>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327F9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38E8FF"/>
                </a:solidFill>
                <a:effectLst/>
                <a:uLnTx/>
                <a:uFillTx/>
              </a:endParaRPr>
            </a:p>
          </p:txBody>
        </p:sp>
        <p:sp>
          <p:nvSpPr>
            <p:cNvPr id="11" name="Rectangle 24"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5A06A6BA-8314-4710-89D1-D1F3770869D1}"/>
                </a:ext>
              </a:extLst>
            </p:cNvPr>
            <p:cNvSpPr>
              <a:spLocks noChangeArrowheads="1"/>
            </p:cNvSpPr>
            <p:nvPr/>
          </p:nvSpPr>
          <p:spPr bwMode="gray">
            <a:xfrm>
              <a:off x="855502" y="4936509"/>
              <a:ext cx="2632083" cy="342873"/>
            </a:xfrm>
            <a:prstGeom prst="rect">
              <a:avLst/>
            </a:prstGeom>
            <a:solidFill>
              <a:srgbClr val="ACD69B"/>
            </a:solidFill>
            <a:ln>
              <a:noFill/>
            </a:ln>
            <a:effectLst/>
          </p:spPr>
          <p:txBody>
            <a:bodyPr wrap="none" anchor="ctr"/>
            <a:lstStyle/>
            <a:p>
              <a:pPr algn="ctr" eaLnBrk="0" hangingPunct="0">
                <a:defRPr/>
              </a:pPr>
              <a:r>
                <a:rPr lang="en-US" altLang="zh-CN" sz="2000" kern="0" dirty="0">
                  <a:solidFill>
                    <a:schemeClr val="bg1"/>
                  </a:solidFill>
                  <a:latin typeface="Agency FB" panose="020B0503020202020204" pitchFamily="34" charset="0"/>
                  <a:ea typeface="宋体" charset="-122"/>
                  <a:cs typeface="Arial" panose="020B0604020202020204" pitchFamily="34" charset="0"/>
                </a:rPr>
                <a:t>Hypothesis 4</a:t>
              </a:r>
            </a:p>
          </p:txBody>
        </p:sp>
        <p:sp>
          <p:nvSpPr>
            <p:cNvPr id="12" name="Freeform 7"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373ACBC8-650C-4908-BE17-F24C9F43DA74}"/>
                </a:ext>
              </a:extLst>
            </p:cNvPr>
            <p:cNvSpPr>
              <a:spLocks/>
            </p:cNvSpPr>
            <p:nvPr/>
          </p:nvSpPr>
          <p:spPr bwMode="gray">
            <a:xfrm>
              <a:off x="4242991" y="3612359"/>
              <a:ext cx="457849" cy="972000"/>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solidFill>
              <a:srgbClr val="90BBB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3" name="Freeform 2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562D4512-374A-42E4-BF1E-EEF4BFC2464E}"/>
                </a:ext>
              </a:extLst>
            </p:cNvPr>
            <p:cNvSpPr>
              <a:spLocks/>
            </p:cNvSpPr>
            <p:nvPr/>
          </p:nvSpPr>
          <p:spPr bwMode="gray">
            <a:xfrm>
              <a:off x="1646932" y="3612359"/>
              <a:ext cx="3058665" cy="625981"/>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327F9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4" name="Rectangle 2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3740FF11-7D3C-4423-9B3F-C2BCED18A094}"/>
                </a:ext>
              </a:extLst>
            </p:cNvPr>
            <p:cNvSpPr>
              <a:spLocks noChangeArrowheads="1"/>
            </p:cNvSpPr>
            <p:nvPr/>
          </p:nvSpPr>
          <p:spPr bwMode="gray">
            <a:xfrm>
              <a:off x="1648121" y="4238339"/>
              <a:ext cx="2605574" cy="341301"/>
            </a:xfrm>
            <a:prstGeom prst="rect">
              <a:avLst/>
            </a:prstGeom>
            <a:solidFill>
              <a:srgbClr val="ACD69B"/>
            </a:solidFill>
            <a:ln>
              <a:noFill/>
            </a:ln>
            <a:effectLst/>
          </p:spPr>
          <p:txBody>
            <a:bodyPr wrap="none" anchor="ctr"/>
            <a:lstStyle/>
            <a:p>
              <a:pPr algn="ctr" eaLnBrk="0" hangingPunct="0">
                <a:defRPr/>
              </a:pPr>
              <a:r>
                <a:rPr lang="en-US" altLang="zh-CN" sz="2000" kern="0" dirty="0">
                  <a:solidFill>
                    <a:schemeClr val="bg1"/>
                  </a:solidFill>
                  <a:latin typeface="Agency FB" panose="020B0503020202020204" pitchFamily="34" charset="0"/>
                  <a:ea typeface="宋体" charset="-122"/>
                  <a:cs typeface="Arial" panose="020B0604020202020204" pitchFamily="34" charset="0"/>
                </a:rPr>
                <a:t>Hypothesis 3</a:t>
              </a:r>
            </a:p>
          </p:txBody>
        </p:sp>
        <p:sp>
          <p:nvSpPr>
            <p:cNvPr id="15" name="Freeform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D167F27A-7179-4515-9A9E-673F6FE5E2E7}"/>
                </a:ext>
              </a:extLst>
            </p:cNvPr>
            <p:cNvSpPr>
              <a:spLocks/>
            </p:cNvSpPr>
            <p:nvPr/>
          </p:nvSpPr>
          <p:spPr bwMode="gray">
            <a:xfrm>
              <a:off x="5000993" y="2914190"/>
              <a:ext cx="489691" cy="97200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solidFill>
              <a:srgbClr val="90BBB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6" name="Freeform 6"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1EB0EDD6-0BDB-4A76-BCC9-71D81FA7825E}"/>
                </a:ext>
              </a:extLst>
            </p:cNvPr>
            <p:cNvSpPr>
              <a:spLocks/>
            </p:cNvSpPr>
            <p:nvPr/>
          </p:nvSpPr>
          <p:spPr bwMode="gray">
            <a:xfrm>
              <a:off x="2438362" y="2914190"/>
              <a:ext cx="3058665" cy="623727"/>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327F9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7" name="Rectangle 21"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1D554A5F-A1FE-4FC1-95EF-356427E0B4B3}"/>
                </a:ext>
              </a:extLst>
            </p:cNvPr>
            <p:cNvSpPr>
              <a:spLocks noChangeArrowheads="1"/>
            </p:cNvSpPr>
            <p:nvPr/>
          </p:nvSpPr>
          <p:spPr bwMode="gray">
            <a:xfrm>
              <a:off x="2439631" y="3537916"/>
              <a:ext cx="2566437" cy="345108"/>
            </a:xfrm>
            <a:prstGeom prst="rect">
              <a:avLst/>
            </a:prstGeom>
            <a:solidFill>
              <a:srgbClr val="ACD69B"/>
            </a:solidFill>
            <a:ln>
              <a:noFill/>
            </a:ln>
            <a:effectLst/>
          </p:spPr>
          <p:txBody>
            <a:bodyPr wrap="none" anchor="ctr"/>
            <a:lstStyle/>
            <a:p>
              <a:pPr algn="ctr" eaLnBrk="0" hangingPunct="0">
                <a:defRPr/>
              </a:pPr>
              <a:r>
                <a:rPr lang="en-US" altLang="zh-CN" sz="2000" kern="0" dirty="0">
                  <a:solidFill>
                    <a:schemeClr val="bg1"/>
                  </a:solidFill>
                  <a:latin typeface="Agency FB" panose="020B0503020202020204" pitchFamily="34" charset="0"/>
                  <a:ea typeface="宋体" charset="-122"/>
                  <a:cs typeface="Arial" panose="020B0604020202020204" pitchFamily="34" charset="0"/>
                </a:rPr>
                <a:t>Hypothesis 2</a:t>
              </a:r>
            </a:p>
          </p:txBody>
        </p:sp>
        <p:sp>
          <p:nvSpPr>
            <p:cNvPr id="18" name="Freeform 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D6E673AE-77CB-456B-8153-C90488B9E260}"/>
                </a:ext>
              </a:extLst>
            </p:cNvPr>
            <p:cNvSpPr>
              <a:spLocks/>
            </p:cNvSpPr>
            <p:nvPr/>
          </p:nvSpPr>
          <p:spPr bwMode="invGray">
            <a:xfrm>
              <a:off x="5755271" y="2216021"/>
              <a:ext cx="527732" cy="972000"/>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solidFill>
              <a:srgbClr val="90BBB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19" name="Freeform 4"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9D6BDB76-8A44-47AE-B4AB-07DD80B16DF7}"/>
                </a:ext>
              </a:extLst>
            </p:cNvPr>
            <p:cNvSpPr>
              <a:spLocks/>
            </p:cNvSpPr>
            <p:nvPr/>
          </p:nvSpPr>
          <p:spPr bwMode="invGray">
            <a:xfrm>
              <a:off x="3229793" y="2216021"/>
              <a:ext cx="3058665" cy="621262"/>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rgbClr val="327F9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38E8FF"/>
                </a:solidFill>
                <a:effectLst/>
                <a:uLnTx/>
                <a:uFillTx/>
              </a:endParaRPr>
            </a:p>
          </p:txBody>
        </p:sp>
        <p:sp>
          <p:nvSpPr>
            <p:cNvPr id="20" name="Rectangle 20"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B78A76F1-D774-40D0-9925-D8FA1CD2B987}"/>
                </a:ext>
              </a:extLst>
            </p:cNvPr>
            <p:cNvSpPr>
              <a:spLocks noChangeArrowheads="1"/>
            </p:cNvSpPr>
            <p:nvPr/>
          </p:nvSpPr>
          <p:spPr bwMode="gray">
            <a:xfrm>
              <a:off x="3235248" y="2837283"/>
              <a:ext cx="2532297" cy="349165"/>
            </a:xfrm>
            <a:prstGeom prst="rect">
              <a:avLst/>
            </a:prstGeom>
            <a:solidFill>
              <a:srgbClr val="ACD69B"/>
            </a:solidFill>
            <a:ln>
              <a:noFill/>
            </a:ln>
            <a:effectLst/>
          </p:spPr>
          <p:txBody>
            <a:bodyPr wrap="none" anchor="ctr"/>
            <a:lstStyle/>
            <a:p>
              <a:pPr algn="ctr" eaLnBrk="0" hangingPunct="0">
                <a:defRPr/>
              </a:pPr>
              <a:r>
                <a:rPr lang="en-US" altLang="zh-CN" sz="2000" kern="0" dirty="0">
                  <a:solidFill>
                    <a:schemeClr val="bg1"/>
                  </a:solidFill>
                  <a:latin typeface="Agency FB" panose="020B0503020202020204" pitchFamily="34" charset="0"/>
                  <a:ea typeface="宋体" charset="-122"/>
                  <a:cs typeface="Arial" panose="020B0604020202020204" pitchFamily="34" charset="0"/>
                </a:rPr>
                <a:t>Hypothesis 1</a:t>
              </a:r>
            </a:p>
          </p:txBody>
        </p:sp>
        <p:sp>
          <p:nvSpPr>
            <p:cNvPr id="21" name="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BC9663AE-A0B5-456F-8999-BB15C6FD4A2D}"/>
                </a:ext>
              </a:extLst>
            </p:cNvPr>
            <p:cNvSpPr/>
            <p:nvPr/>
          </p:nvSpPr>
          <p:spPr>
            <a:xfrm>
              <a:off x="6333052" y="2460679"/>
              <a:ext cx="4322541" cy="301226"/>
            </a:xfrm>
            <a:prstGeom prst="rect">
              <a:avLst/>
            </a:prstGeom>
          </p:spPr>
          <p:txBody>
            <a:bodyPr wrap="square">
              <a:spAutoFit/>
            </a:bodyPr>
            <a:lstStyle/>
            <a:p>
              <a:pPr lvl="0">
                <a:spcAft>
                  <a:spcPts val="0"/>
                </a:spcAft>
                <a:tabLst>
                  <a:tab pos="457200" algn="l"/>
                </a:tabLst>
              </a:pPr>
              <a:r>
                <a:rPr lang="en-GB" sz="2400" dirty="0">
                  <a:latin typeface="Calibri" panose="020F0502020204030204" pitchFamily="34" charset="0"/>
                  <a:ea typeface="Times New Roman" panose="02020603050405020304" pitchFamily="18" charset="0"/>
                </a:rPr>
                <a:t>Soil respiration is increasing too quickly</a:t>
              </a:r>
              <a:endParaRPr lang="en-GB" sz="2400" dirty="0">
                <a:latin typeface="Calibri" panose="020F0502020204030204" pitchFamily="34" charset="0"/>
                <a:ea typeface="DengXian" panose="02010600030101010101" pitchFamily="2" charset="-122"/>
              </a:endParaRPr>
            </a:p>
          </p:txBody>
        </p:sp>
        <p:sp>
          <p:nvSpPr>
            <p:cNvPr id="23" name="矩形 66"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4A532A04-7ABF-4283-99F0-B4159C57B1D2}"/>
                </a:ext>
              </a:extLst>
            </p:cNvPr>
            <p:cNvSpPr/>
            <p:nvPr/>
          </p:nvSpPr>
          <p:spPr>
            <a:xfrm>
              <a:off x="5760472" y="3400189"/>
              <a:ext cx="4595832" cy="301226"/>
            </a:xfrm>
            <a:prstGeom prst="rect">
              <a:avLst/>
            </a:prstGeom>
          </p:spPr>
          <p:txBody>
            <a:bodyPr wrap="square">
              <a:spAutoFit/>
            </a:bodyPr>
            <a:lstStyle/>
            <a:p>
              <a:pPr>
                <a:tabLst>
                  <a:tab pos="457200" algn="l"/>
                </a:tabLst>
              </a:pPr>
              <a:r>
                <a:rPr lang="en-GB" sz="2400" dirty="0">
                  <a:latin typeface="Calibri" panose="020F0502020204030204" pitchFamily="34" charset="0"/>
                </a:rPr>
                <a:t>The gap could be explained by land use change </a:t>
              </a:r>
            </a:p>
          </p:txBody>
        </p:sp>
        <p:sp>
          <p:nvSpPr>
            <p:cNvPr id="25" name="矩形 69"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0CB0E287-B6A6-4068-96E5-B7BF303DF5E6}"/>
                </a:ext>
              </a:extLst>
            </p:cNvPr>
            <p:cNvSpPr/>
            <p:nvPr/>
          </p:nvSpPr>
          <p:spPr>
            <a:xfrm>
              <a:off x="4892904" y="4146617"/>
              <a:ext cx="5335793" cy="301226"/>
            </a:xfrm>
            <a:prstGeom prst="rect">
              <a:avLst/>
            </a:prstGeom>
          </p:spPr>
          <p:txBody>
            <a:bodyPr wrap="square">
              <a:spAutoFit/>
            </a:bodyPr>
            <a:lstStyle/>
            <a:p>
              <a:pPr lvl="0">
                <a:spcAft>
                  <a:spcPts val="0"/>
                </a:spcAft>
                <a:tabLst>
                  <a:tab pos="457200" algn="l"/>
                </a:tabLst>
              </a:pPr>
              <a:r>
                <a:rPr lang="en-GB" sz="2400" dirty="0">
                  <a:latin typeface="Calibri" panose="020F0502020204030204" pitchFamily="34" charset="0"/>
                  <a:ea typeface="Times New Roman" panose="02020603050405020304" pitchFamily="18" charset="0"/>
                </a:rPr>
                <a:t>Fail to account for the difference between BP and NPP</a:t>
              </a:r>
            </a:p>
          </p:txBody>
        </p:sp>
        <p:sp>
          <p:nvSpPr>
            <p:cNvPr id="27" name="矩形 7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8276D635-7022-4388-946F-F845FA9DB2DC}"/>
                </a:ext>
              </a:extLst>
            </p:cNvPr>
            <p:cNvSpPr/>
            <p:nvPr/>
          </p:nvSpPr>
          <p:spPr>
            <a:xfrm>
              <a:off x="4290325" y="4775263"/>
              <a:ext cx="4813975" cy="301226"/>
            </a:xfrm>
            <a:prstGeom prst="rect">
              <a:avLst/>
            </a:prstGeom>
          </p:spPr>
          <p:txBody>
            <a:bodyPr wrap="square">
              <a:spAutoFit/>
            </a:bodyPr>
            <a:lstStyle/>
            <a:p>
              <a:pPr lvl="0">
                <a:spcAft>
                  <a:spcPts val="0"/>
                </a:spcAft>
                <a:tabLst>
                  <a:tab pos="457200" algn="l"/>
                </a:tabLst>
              </a:pPr>
              <a:r>
                <a:rPr lang="en-GB" sz="2400" dirty="0">
                  <a:latin typeface="Calibri" panose="020F0502020204030204" pitchFamily="34" charset="0"/>
                  <a:ea typeface="Times New Roman" panose="02020603050405020304" pitchFamily="18" charset="0"/>
                </a:rPr>
                <a:t>The impact of temperature on NPP</a:t>
              </a:r>
              <a:endParaRPr lang="en-GB" sz="2400" dirty="0">
                <a:latin typeface="Calibri" panose="020F0502020204030204" pitchFamily="34" charset="0"/>
                <a:ea typeface="DengXian" panose="02010600030101010101" pitchFamily="2" charset="-122"/>
              </a:endParaRPr>
            </a:p>
          </p:txBody>
        </p:sp>
      </p:grpSp>
    </p:spTree>
    <p:extLst>
      <p:ext uri="{BB962C8B-B14F-4D97-AF65-F5344CB8AC3E}">
        <p14:creationId xmlns:p14="http://schemas.microsoft.com/office/powerpoint/2010/main" val="213389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2FEC-4046-451C-A52A-AD2D7B55BED7}"/>
              </a:ext>
            </a:extLst>
          </p:cNvPr>
          <p:cNvSpPr>
            <a:spLocks noGrp="1"/>
          </p:cNvSpPr>
          <p:nvPr>
            <p:ph type="title"/>
          </p:nvPr>
        </p:nvSpPr>
        <p:spPr/>
        <p:txBody>
          <a:bodyPr/>
          <a:lstStyle/>
          <a:p>
            <a:r>
              <a:rPr lang="en-GB" sz="6600" dirty="0">
                <a:latin typeface="Calibri" panose="020F0502020204030204" pitchFamily="34" charset="0"/>
                <a:ea typeface="Times New Roman" panose="02020603050405020304" pitchFamily="18" charset="0"/>
              </a:rPr>
              <a:t>Soil respiration is increasing too quickly?</a:t>
            </a:r>
            <a:br>
              <a:rPr lang="en-GB" sz="6600" dirty="0">
                <a:latin typeface="Calibri" panose="020F0502020204030204" pitchFamily="34" charset="0"/>
                <a:ea typeface="DengXian" panose="02010600030101010101" pitchFamily="2" charset="-122"/>
              </a:rPr>
            </a:br>
            <a:endParaRPr lang="en-GB" dirty="0"/>
          </a:p>
        </p:txBody>
      </p:sp>
      <p:pic>
        <p:nvPicPr>
          <p:cNvPr id="4" name="Picture 3">
            <a:extLst>
              <a:ext uri="{FF2B5EF4-FFF2-40B4-BE49-F238E27FC236}">
                <a16:creationId xmlns:a16="http://schemas.microsoft.com/office/drawing/2014/main" id="{6E4BB369-DEFA-46F8-8D49-D74D794356C8}"/>
              </a:ext>
            </a:extLst>
          </p:cNvPr>
          <p:cNvPicPr>
            <a:picLocks noChangeAspect="1"/>
          </p:cNvPicPr>
          <p:nvPr/>
        </p:nvPicPr>
        <p:blipFill>
          <a:blip r:embed="rId2"/>
          <a:stretch>
            <a:fillRect/>
          </a:stretch>
        </p:blipFill>
        <p:spPr>
          <a:xfrm>
            <a:off x="399112" y="2136051"/>
            <a:ext cx="9611161" cy="2816949"/>
          </a:xfrm>
          <a:prstGeom prst="rect">
            <a:avLst/>
          </a:prstGeom>
        </p:spPr>
      </p:pic>
      <p:pic>
        <p:nvPicPr>
          <p:cNvPr id="5" name="Picture 4">
            <a:extLst>
              <a:ext uri="{FF2B5EF4-FFF2-40B4-BE49-F238E27FC236}">
                <a16:creationId xmlns:a16="http://schemas.microsoft.com/office/drawing/2014/main" id="{0AF96CAC-6CA9-4A54-8F43-696D6254B639}"/>
              </a:ext>
            </a:extLst>
          </p:cNvPr>
          <p:cNvPicPr>
            <a:picLocks noChangeAspect="1"/>
          </p:cNvPicPr>
          <p:nvPr/>
        </p:nvPicPr>
        <p:blipFill>
          <a:blip r:embed="rId3"/>
          <a:stretch>
            <a:fillRect/>
          </a:stretch>
        </p:blipFill>
        <p:spPr>
          <a:xfrm>
            <a:off x="302510" y="5148470"/>
            <a:ext cx="8112722" cy="3194929"/>
          </a:xfrm>
          <a:prstGeom prst="rect">
            <a:avLst/>
          </a:prstGeom>
        </p:spPr>
      </p:pic>
      <p:pic>
        <p:nvPicPr>
          <p:cNvPr id="6" name="Picture 5">
            <a:extLst>
              <a:ext uri="{FF2B5EF4-FFF2-40B4-BE49-F238E27FC236}">
                <a16:creationId xmlns:a16="http://schemas.microsoft.com/office/drawing/2014/main" id="{DB2F9F86-7D3B-42E6-AC17-7D7BE9E5F469}"/>
              </a:ext>
            </a:extLst>
          </p:cNvPr>
          <p:cNvPicPr>
            <a:picLocks noChangeAspect="1"/>
          </p:cNvPicPr>
          <p:nvPr/>
        </p:nvPicPr>
        <p:blipFill>
          <a:blip r:embed="rId4"/>
          <a:stretch>
            <a:fillRect/>
          </a:stretch>
        </p:blipFill>
        <p:spPr>
          <a:xfrm>
            <a:off x="9914123" y="1674931"/>
            <a:ext cx="5647113" cy="6252161"/>
          </a:xfrm>
          <a:prstGeom prst="rect">
            <a:avLst/>
          </a:prstGeom>
        </p:spPr>
      </p:pic>
      <p:sp>
        <p:nvSpPr>
          <p:cNvPr id="7" name="TextBox 6">
            <a:extLst>
              <a:ext uri="{FF2B5EF4-FFF2-40B4-BE49-F238E27FC236}">
                <a16:creationId xmlns:a16="http://schemas.microsoft.com/office/drawing/2014/main" id="{258A706A-6904-4C58-AAEC-364EFD5C72AD}"/>
              </a:ext>
            </a:extLst>
          </p:cNvPr>
          <p:cNvSpPr txBox="1"/>
          <p:nvPr/>
        </p:nvSpPr>
        <p:spPr>
          <a:xfrm>
            <a:off x="10010273" y="8388212"/>
            <a:ext cx="2233304" cy="523220"/>
          </a:xfrm>
          <a:prstGeom prst="rect">
            <a:avLst/>
          </a:prstGeom>
          <a:noFill/>
        </p:spPr>
        <p:txBody>
          <a:bodyPr wrap="none" rtlCol="0">
            <a:spAutoFit/>
          </a:bodyPr>
          <a:lstStyle/>
          <a:p>
            <a:r>
              <a:rPr lang="en-GB" sz="2800" dirty="0">
                <a:solidFill>
                  <a:srgbClr val="FF0000"/>
                </a:solidFill>
              </a:rPr>
              <a:t>30</a:t>
            </a:r>
            <a:r>
              <a:rPr lang="en-US" altLang="zh-CN" sz="2800" dirty="0">
                <a:solidFill>
                  <a:srgbClr val="FF0000"/>
                </a:solidFill>
              </a:rPr>
              <a:t>±30 </a:t>
            </a:r>
            <a:r>
              <a:rPr lang="en-US" altLang="zh-CN" sz="2800" dirty="0" err="1">
                <a:solidFill>
                  <a:srgbClr val="FF0000"/>
                </a:solidFill>
              </a:rPr>
              <a:t>PgC</a:t>
            </a:r>
            <a:r>
              <a:rPr lang="en-US" altLang="zh-CN" sz="2800" dirty="0">
                <a:solidFill>
                  <a:srgbClr val="FF0000"/>
                </a:solidFill>
              </a:rPr>
              <a:t>/</a:t>
            </a:r>
            <a:r>
              <a:rPr lang="en-GB" sz="2800" dirty="0">
                <a:solidFill>
                  <a:srgbClr val="FF0000"/>
                </a:solidFill>
              </a:rPr>
              <a:t>°C</a:t>
            </a:r>
          </a:p>
        </p:txBody>
      </p:sp>
    </p:spTree>
    <p:extLst>
      <p:ext uri="{BB962C8B-B14F-4D97-AF65-F5344CB8AC3E}">
        <p14:creationId xmlns:p14="http://schemas.microsoft.com/office/powerpoint/2010/main" val="3810947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2FEC-4046-451C-A52A-AD2D7B55BED7}"/>
              </a:ext>
            </a:extLst>
          </p:cNvPr>
          <p:cNvSpPr>
            <a:spLocks noGrp="1"/>
          </p:cNvSpPr>
          <p:nvPr>
            <p:ph type="title"/>
          </p:nvPr>
        </p:nvSpPr>
        <p:spPr/>
        <p:txBody>
          <a:bodyPr/>
          <a:lstStyle/>
          <a:p>
            <a:pPr lvl="0">
              <a:spcAft>
                <a:spcPts val="0"/>
              </a:spcAft>
              <a:tabLst>
                <a:tab pos="457200" algn="l"/>
              </a:tabLst>
            </a:pPr>
            <a:r>
              <a:rPr lang="en-GB" sz="6600" dirty="0">
                <a:latin typeface="Calibri" panose="020F0502020204030204" pitchFamily="34" charset="0"/>
                <a:ea typeface="Times New Roman" panose="02020603050405020304" pitchFamily="18" charset="0"/>
              </a:rPr>
              <a:t>The gap could be explained by land use change ?</a:t>
            </a:r>
            <a:endParaRPr lang="en-GB" sz="6600" dirty="0">
              <a:latin typeface="Calibri" panose="020F0502020204030204" pitchFamily="34" charset="0"/>
              <a:ea typeface="DengXian" panose="02010600030101010101" pitchFamily="2" charset="-122"/>
            </a:endParaRPr>
          </a:p>
        </p:txBody>
      </p:sp>
      <p:pic>
        <p:nvPicPr>
          <p:cNvPr id="3" name="Picture 2">
            <a:extLst>
              <a:ext uri="{FF2B5EF4-FFF2-40B4-BE49-F238E27FC236}">
                <a16:creationId xmlns:a16="http://schemas.microsoft.com/office/drawing/2014/main" id="{9A871CDA-50CF-4485-A997-F84767C431A3}"/>
              </a:ext>
            </a:extLst>
          </p:cNvPr>
          <p:cNvPicPr>
            <a:picLocks noChangeAspect="1"/>
          </p:cNvPicPr>
          <p:nvPr/>
        </p:nvPicPr>
        <p:blipFill>
          <a:blip r:embed="rId2"/>
          <a:stretch>
            <a:fillRect/>
          </a:stretch>
        </p:blipFill>
        <p:spPr>
          <a:xfrm>
            <a:off x="1159250" y="2907652"/>
            <a:ext cx="14758992" cy="5702337"/>
          </a:xfrm>
          <a:prstGeom prst="rect">
            <a:avLst/>
          </a:prstGeom>
        </p:spPr>
      </p:pic>
      <p:sp>
        <p:nvSpPr>
          <p:cNvPr id="7" name="Rectangle 6">
            <a:extLst>
              <a:ext uri="{FF2B5EF4-FFF2-40B4-BE49-F238E27FC236}">
                <a16:creationId xmlns:a16="http://schemas.microsoft.com/office/drawing/2014/main" id="{4B5F2AAA-C459-4BF3-902B-7A9663DA96F6}"/>
              </a:ext>
            </a:extLst>
          </p:cNvPr>
          <p:cNvSpPr/>
          <p:nvPr/>
        </p:nvSpPr>
        <p:spPr>
          <a:xfrm>
            <a:off x="10230720" y="8127737"/>
            <a:ext cx="716890" cy="299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938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2FEC-4046-451C-A52A-AD2D7B55BED7}"/>
              </a:ext>
            </a:extLst>
          </p:cNvPr>
          <p:cNvSpPr>
            <a:spLocks noGrp="1"/>
          </p:cNvSpPr>
          <p:nvPr>
            <p:ph type="title"/>
          </p:nvPr>
        </p:nvSpPr>
        <p:spPr/>
        <p:txBody>
          <a:bodyPr>
            <a:normAutofit/>
          </a:bodyPr>
          <a:lstStyle/>
          <a:p>
            <a:pPr lvl="0">
              <a:spcAft>
                <a:spcPts val="0"/>
              </a:spcAft>
              <a:tabLst>
                <a:tab pos="457200" algn="l"/>
              </a:tabLst>
            </a:pPr>
            <a:r>
              <a:rPr lang="en-GB" sz="6600" dirty="0">
                <a:latin typeface="Calibri" panose="020F0502020204030204" pitchFamily="34" charset="0"/>
                <a:ea typeface="Times New Roman" panose="02020603050405020304" pitchFamily="18" charset="0"/>
              </a:rPr>
              <a:t>The impact of temperature on NPP?</a:t>
            </a:r>
            <a:endParaRPr lang="en-GB" sz="6600" dirty="0">
              <a:latin typeface="Calibri" panose="020F0502020204030204" pitchFamily="34" charset="0"/>
              <a:ea typeface="DengXian" panose="02010600030101010101" pitchFamily="2" charset="-122"/>
            </a:endParaRPr>
          </a:p>
        </p:txBody>
      </p:sp>
      <p:sp>
        <p:nvSpPr>
          <p:cNvPr id="7" name="Rectangle 6">
            <a:extLst>
              <a:ext uri="{FF2B5EF4-FFF2-40B4-BE49-F238E27FC236}">
                <a16:creationId xmlns:a16="http://schemas.microsoft.com/office/drawing/2014/main" id="{4B5F2AAA-C459-4BF3-902B-7A9663DA96F6}"/>
              </a:ext>
            </a:extLst>
          </p:cNvPr>
          <p:cNvSpPr/>
          <p:nvPr/>
        </p:nvSpPr>
        <p:spPr>
          <a:xfrm>
            <a:off x="10230720" y="8127737"/>
            <a:ext cx="716890" cy="299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299B0B1-4C41-4CF9-AB4F-D6217669A658}"/>
              </a:ext>
            </a:extLst>
          </p:cNvPr>
          <p:cNvPicPr>
            <a:picLocks noChangeAspect="1"/>
          </p:cNvPicPr>
          <p:nvPr/>
        </p:nvPicPr>
        <p:blipFill>
          <a:blip r:embed="rId2"/>
          <a:stretch>
            <a:fillRect/>
          </a:stretch>
        </p:blipFill>
        <p:spPr>
          <a:xfrm>
            <a:off x="1595043" y="2185901"/>
            <a:ext cx="10709154" cy="7245508"/>
          </a:xfrm>
          <a:prstGeom prst="rect">
            <a:avLst/>
          </a:prstGeom>
        </p:spPr>
      </p:pic>
    </p:spTree>
    <p:extLst>
      <p:ext uri="{BB962C8B-B14F-4D97-AF65-F5344CB8AC3E}">
        <p14:creationId xmlns:p14="http://schemas.microsoft.com/office/powerpoint/2010/main" val="113437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2FEC-4046-451C-A52A-AD2D7B55BED7}"/>
              </a:ext>
            </a:extLst>
          </p:cNvPr>
          <p:cNvSpPr>
            <a:spLocks noGrp="1"/>
          </p:cNvSpPr>
          <p:nvPr>
            <p:ph type="title"/>
          </p:nvPr>
        </p:nvSpPr>
        <p:spPr>
          <a:xfrm>
            <a:off x="1210697" y="108018"/>
            <a:ext cx="15188744" cy="1914702"/>
          </a:xfrm>
        </p:spPr>
        <p:txBody>
          <a:bodyPr>
            <a:normAutofit/>
          </a:bodyPr>
          <a:lstStyle/>
          <a:p>
            <a:pPr lvl="0">
              <a:spcAft>
                <a:spcPts val="0"/>
              </a:spcAft>
              <a:tabLst>
                <a:tab pos="457200" algn="l"/>
              </a:tabLst>
            </a:pPr>
            <a:r>
              <a:rPr lang="en-GB" sz="6600" dirty="0">
                <a:latin typeface="Calibri" panose="020F0502020204030204" pitchFamily="34" charset="0"/>
                <a:ea typeface="Times New Roman" panose="02020603050405020304" pitchFamily="18" charset="0"/>
              </a:rPr>
              <a:t>NPP vs BP (biomass production)</a:t>
            </a:r>
            <a:endParaRPr lang="en-GB" sz="6600" dirty="0">
              <a:latin typeface="Calibri" panose="020F0502020204030204" pitchFamily="34" charset="0"/>
              <a:ea typeface="DengXian" panose="02010600030101010101" pitchFamily="2" charset="-122"/>
            </a:endParaRPr>
          </a:p>
        </p:txBody>
      </p:sp>
      <p:sp>
        <p:nvSpPr>
          <p:cNvPr id="7" name="Rectangle 6">
            <a:extLst>
              <a:ext uri="{FF2B5EF4-FFF2-40B4-BE49-F238E27FC236}">
                <a16:creationId xmlns:a16="http://schemas.microsoft.com/office/drawing/2014/main" id="{4B5F2AAA-C459-4BF3-902B-7A9663DA96F6}"/>
              </a:ext>
            </a:extLst>
          </p:cNvPr>
          <p:cNvSpPr/>
          <p:nvPr/>
        </p:nvSpPr>
        <p:spPr>
          <a:xfrm>
            <a:off x="10230720" y="8127737"/>
            <a:ext cx="716890" cy="299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006">
            <a:extLst>
              <a:ext uri="{FF2B5EF4-FFF2-40B4-BE49-F238E27FC236}">
                <a16:creationId xmlns:a16="http://schemas.microsoft.com/office/drawing/2014/main" id="{878FF356-04DB-45CF-A3D6-31158F836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468" y="1916242"/>
            <a:ext cx="5909423" cy="373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descr="image005">
            <a:extLst>
              <a:ext uri="{FF2B5EF4-FFF2-40B4-BE49-F238E27FC236}">
                <a16:creationId xmlns:a16="http://schemas.microsoft.com/office/drawing/2014/main" id="{FC3BD852-8191-4058-A389-6CD7D04B0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60" y="1916242"/>
            <a:ext cx="6735255" cy="393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44C0BFA5-219C-4036-B139-AA4FA939C59B}"/>
              </a:ext>
            </a:extLst>
          </p:cNvPr>
          <p:cNvPicPr>
            <a:picLocks noChangeAspect="1"/>
          </p:cNvPicPr>
          <p:nvPr/>
        </p:nvPicPr>
        <p:blipFill>
          <a:blip r:embed="rId4"/>
          <a:stretch>
            <a:fillRect/>
          </a:stretch>
        </p:blipFill>
        <p:spPr>
          <a:xfrm>
            <a:off x="7686460" y="5904617"/>
            <a:ext cx="4807145" cy="3893365"/>
          </a:xfrm>
          <a:prstGeom prst="rect">
            <a:avLst/>
          </a:prstGeom>
        </p:spPr>
      </p:pic>
      <p:pic>
        <p:nvPicPr>
          <p:cNvPr id="4" name="Picture 3">
            <a:extLst>
              <a:ext uri="{FF2B5EF4-FFF2-40B4-BE49-F238E27FC236}">
                <a16:creationId xmlns:a16="http://schemas.microsoft.com/office/drawing/2014/main" id="{250FC349-2F47-426B-B2E5-90C090370219}"/>
              </a:ext>
            </a:extLst>
          </p:cNvPr>
          <p:cNvPicPr>
            <a:picLocks noChangeAspect="1"/>
          </p:cNvPicPr>
          <p:nvPr/>
        </p:nvPicPr>
        <p:blipFill>
          <a:blip r:embed="rId5"/>
          <a:stretch>
            <a:fillRect/>
          </a:stretch>
        </p:blipFill>
        <p:spPr>
          <a:xfrm>
            <a:off x="806110" y="5653405"/>
            <a:ext cx="6447214" cy="4064230"/>
          </a:xfrm>
          <a:prstGeom prst="rect">
            <a:avLst/>
          </a:prstGeom>
        </p:spPr>
      </p:pic>
    </p:spTree>
    <p:extLst>
      <p:ext uri="{BB962C8B-B14F-4D97-AF65-F5344CB8AC3E}">
        <p14:creationId xmlns:p14="http://schemas.microsoft.com/office/powerpoint/2010/main" val="50711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p:nvPr/>
        </p:nvSpPr>
        <p:spPr>
          <a:xfrm>
            <a:off x="0" y="149"/>
            <a:ext cx="17610138" cy="9905702"/>
          </a:xfrm>
          <a:prstGeom prst="rect">
            <a:avLst/>
          </a:prstGeom>
          <a:pattFill prst="lt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nvGrpSpPr>
          <p:cNvPr id="22" name="组合 21"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GrpSpPr/>
          <p:nvPr/>
        </p:nvGrpSpPr>
        <p:grpSpPr>
          <a:xfrm>
            <a:off x="-1" y="-6621779"/>
            <a:ext cx="17610140" cy="23149561"/>
            <a:chOff x="-1" y="-4693010"/>
            <a:chExt cx="12192002" cy="16027101"/>
          </a:xfrm>
        </p:grpSpPr>
        <p:grpSp>
          <p:nvGrpSpPr>
            <p:cNvPr id="10" name="组合 9"/>
            <p:cNvGrpSpPr/>
            <p:nvPr/>
          </p:nvGrpSpPr>
          <p:grpSpPr>
            <a:xfrm rot="5400000">
              <a:off x="2034996" y="-6728005"/>
              <a:ext cx="8122009" cy="12192000"/>
              <a:chOff x="1" y="0"/>
              <a:chExt cx="5440856" cy="6858001"/>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12843" y="1004301"/>
                <a:ext cx="6858001" cy="4849399"/>
              </a:xfrm>
              <a:prstGeom prst="rect">
                <a:avLst/>
              </a:prstGeom>
            </p:spPr>
          </p:pic>
          <p:grpSp>
            <p:nvGrpSpPr>
              <p:cNvPr id="7" name="组合 6"/>
              <p:cNvGrpSpPr/>
              <p:nvPr/>
            </p:nvGrpSpPr>
            <p:grpSpPr>
              <a:xfrm>
                <a:off x="1" y="0"/>
                <a:ext cx="2743199" cy="6858000"/>
                <a:chOff x="1" y="0"/>
                <a:chExt cx="2743199" cy="6858000"/>
              </a:xfrm>
              <a:solidFill>
                <a:srgbClr val="327F92"/>
              </a:solidFill>
            </p:grpSpPr>
            <p:sp>
              <p:nvSpPr>
                <p:cNvPr id="8" name="五边形 7"/>
                <p:cNvSpPr/>
                <p:nvPr/>
              </p:nvSpPr>
              <p:spPr>
                <a:xfrm>
                  <a:off x="1" y="0"/>
                  <a:ext cx="2743199" cy="3429000"/>
                </a:xfrm>
                <a:prstGeom prst="homePlate">
                  <a:avLst>
                    <a:gd name="adj" fmla="val 410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9" name="五边形 8"/>
                <p:cNvSpPr/>
                <p:nvPr/>
              </p:nvSpPr>
              <p:spPr>
                <a:xfrm>
                  <a:off x="1" y="3429000"/>
                  <a:ext cx="2743199" cy="3429000"/>
                </a:xfrm>
                <a:prstGeom prst="homePlate">
                  <a:avLst>
                    <a:gd name="adj" fmla="val 410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grpSp>
        <p:grpSp>
          <p:nvGrpSpPr>
            <p:cNvPr id="17" name="组合 16"/>
            <p:cNvGrpSpPr/>
            <p:nvPr/>
          </p:nvGrpSpPr>
          <p:grpSpPr>
            <a:xfrm rot="16200000" flipV="1">
              <a:off x="2034994" y="1177087"/>
              <a:ext cx="8122009" cy="12192000"/>
              <a:chOff x="1" y="0"/>
              <a:chExt cx="5440856" cy="6858001"/>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12843" y="1004301"/>
                <a:ext cx="6858001" cy="4849399"/>
              </a:xfrm>
              <a:prstGeom prst="rect">
                <a:avLst/>
              </a:prstGeom>
            </p:spPr>
          </p:pic>
          <p:grpSp>
            <p:nvGrpSpPr>
              <p:cNvPr id="19" name="组合 18"/>
              <p:cNvGrpSpPr/>
              <p:nvPr/>
            </p:nvGrpSpPr>
            <p:grpSpPr>
              <a:xfrm>
                <a:off x="1" y="0"/>
                <a:ext cx="2743199" cy="6858000"/>
                <a:chOff x="1" y="0"/>
                <a:chExt cx="2743199" cy="6858000"/>
              </a:xfrm>
              <a:solidFill>
                <a:srgbClr val="327F92"/>
              </a:solidFill>
            </p:grpSpPr>
            <p:sp>
              <p:nvSpPr>
                <p:cNvPr id="20" name="五边形 19"/>
                <p:cNvSpPr/>
                <p:nvPr/>
              </p:nvSpPr>
              <p:spPr>
                <a:xfrm>
                  <a:off x="1" y="0"/>
                  <a:ext cx="2743199" cy="3429000"/>
                </a:xfrm>
                <a:prstGeom prst="homePlate">
                  <a:avLst>
                    <a:gd name="adj" fmla="val 410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sp>
              <p:nvSpPr>
                <p:cNvPr id="21" name="五边形 20"/>
                <p:cNvSpPr/>
                <p:nvPr/>
              </p:nvSpPr>
              <p:spPr>
                <a:xfrm>
                  <a:off x="1" y="3429000"/>
                  <a:ext cx="2743199" cy="3429000"/>
                </a:xfrm>
                <a:prstGeom prst="homePlate">
                  <a:avLst>
                    <a:gd name="adj" fmla="val 410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a:p>
              </p:txBody>
            </p:sp>
          </p:grpSp>
        </p:grpSp>
      </p:grpSp>
      <p:sp>
        <p:nvSpPr>
          <p:cNvPr id="23" name="文本框 2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6FEC98F2-1A3F-40FC-92E9-16CD52FD050C}"/>
              </a:ext>
            </a:extLst>
          </p:cNvPr>
          <p:cNvSpPr txBox="1"/>
          <p:nvPr/>
        </p:nvSpPr>
        <p:spPr>
          <a:xfrm>
            <a:off x="4392643" y="3608228"/>
            <a:ext cx="8824852" cy="2648546"/>
          </a:xfrm>
          <a:prstGeom prst="rect">
            <a:avLst/>
          </a:prstGeom>
          <a:noFill/>
        </p:spPr>
        <p:txBody>
          <a:bodyPr wrap="none" rtlCol="0">
            <a:spAutoFit/>
          </a:bodyPr>
          <a:lstStyle/>
          <a:p>
            <a:pPr algn="ctr"/>
            <a:r>
              <a:rPr lang="en-US" altLang="zh-CN" sz="16611" dirty="0">
                <a:solidFill>
                  <a:schemeClr val="tx1">
                    <a:lumMod val="95000"/>
                    <a:lumOff val="5000"/>
                  </a:schemeClr>
                </a:solidFill>
                <a:latin typeface="Arial" panose="020B0604020202020204" pitchFamily="34" charset="0"/>
                <a:cs typeface="Arial" panose="020B0604020202020204" pitchFamily="34" charset="0"/>
              </a:rPr>
              <a:t>THANKS</a:t>
            </a:r>
            <a:endParaRPr lang="zh-CN" altLang="en-US" sz="1661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e7d195523061f1c0"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hidden="1"/>
          <p:cNvSpPr txBox="1"/>
          <p:nvPr/>
        </p:nvSpPr>
        <p:spPr>
          <a:xfrm>
            <a:off x="-513628" y="2604982"/>
            <a:ext cx="342017" cy="1467511"/>
          </a:xfrm>
          <a:prstGeom prst="rect">
            <a:avLst/>
          </a:prstGeom>
          <a:noFill/>
        </p:spPr>
        <p:txBody>
          <a:bodyPr vert="wordArtVert" rtlCol="0">
            <a:spAutoFit/>
          </a:bodyPr>
          <a:lstStyle/>
          <a:p>
            <a:r>
              <a:rPr lang="en-US" altLang="zh-CN" sz="144"/>
              <a:t>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a:t>
            </a:r>
            <a:endParaRPr lang="zh-CN" altLang="en-US" sz="144"/>
          </a:p>
        </p:txBody>
      </p:sp>
    </p:spTree>
    <p:extLst>
      <p:ext uri="{BB962C8B-B14F-4D97-AF65-F5344CB8AC3E}">
        <p14:creationId xmlns:p14="http://schemas.microsoft.com/office/powerpoint/2010/main" val="3064206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91E0E1-F530-4CB9-B3FD-41106AA61B88}"/>
              </a:ext>
            </a:extLst>
          </p:cNvPr>
          <p:cNvPicPr>
            <a:picLocks noChangeAspect="1"/>
          </p:cNvPicPr>
          <p:nvPr/>
        </p:nvPicPr>
        <p:blipFill>
          <a:blip r:embed="rId2"/>
          <a:stretch>
            <a:fillRect/>
          </a:stretch>
        </p:blipFill>
        <p:spPr>
          <a:xfrm>
            <a:off x="68751" y="1018428"/>
            <a:ext cx="17610138" cy="4402535"/>
          </a:xfrm>
          <a:prstGeom prst="rect">
            <a:avLst/>
          </a:prstGeom>
        </p:spPr>
      </p:pic>
      <p:sp>
        <p:nvSpPr>
          <p:cNvPr id="2" name="Title 1">
            <a:extLst>
              <a:ext uri="{FF2B5EF4-FFF2-40B4-BE49-F238E27FC236}">
                <a16:creationId xmlns:a16="http://schemas.microsoft.com/office/drawing/2014/main" id="{AEA19D36-CA09-4224-93FD-6E5594C93D6A}"/>
              </a:ext>
            </a:extLst>
          </p:cNvPr>
          <p:cNvSpPr>
            <a:spLocks noGrp="1"/>
          </p:cNvSpPr>
          <p:nvPr>
            <p:ph type="title"/>
          </p:nvPr>
        </p:nvSpPr>
        <p:spPr>
          <a:xfrm>
            <a:off x="631577" y="-463196"/>
            <a:ext cx="15188744" cy="1914702"/>
          </a:xfrm>
        </p:spPr>
        <p:txBody>
          <a:bodyPr/>
          <a:lstStyle/>
          <a:p>
            <a:r>
              <a:rPr lang="en-GB" dirty="0"/>
              <a:t>Some basic mode outputs…</a:t>
            </a:r>
          </a:p>
        </p:txBody>
      </p:sp>
      <p:pic>
        <p:nvPicPr>
          <p:cNvPr id="5" name="图片 4">
            <a:extLst>
              <a:ext uri="{FF2B5EF4-FFF2-40B4-BE49-F238E27FC236}">
                <a16:creationId xmlns:a16="http://schemas.microsoft.com/office/drawing/2014/main" id="{9E203A67-C548-4FC2-BA08-1BF33DC0C82C}"/>
              </a:ext>
            </a:extLst>
          </p:cNvPr>
          <p:cNvPicPr>
            <a:picLocks noChangeAspect="1"/>
          </p:cNvPicPr>
          <p:nvPr/>
        </p:nvPicPr>
        <p:blipFill>
          <a:blip r:embed="rId3"/>
          <a:stretch>
            <a:fillRect/>
          </a:stretch>
        </p:blipFill>
        <p:spPr>
          <a:xfrm>
            <a:off x="0" y="5503465"/>
            <a:ext cx="17610138" cy="4402535"/>
          </a:xfrm>
          <a:prstGeom prst="rect">
            <a:avLst/>
          </a:prstGeom>
        </p:spPr>
      </p:pic>
    </p:spTree>
    <p:extLst>
      <p:ext uri="{BB962C8B-B14F-4D97-AF65-F5344CB8AC3E}">
        <p14:creationId xmlns:p14="http://schemas.microsoft.com/office/powerpoint/2010/main" val="328578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3D42F701-9B2D-4DEF-8339-D99A144BF1D9}"/>
              </a:ext>
            </a:extLst>
          </p:cNvPr>
          <p:cNvSpPr/>
          <p:nvPr/>
        </p:nvSpPr>
        <p:spPr>
          <a:xfrm>
            <a:off x="417818" y="365308"/>
            <a:ext cx="2862071" cy="862754"/>
          </a:xfrm>
          <a:prstGeom prst="roundRect">
            <a:avLst>
              <a:gd name="adj" fmla="val 50000"/>
            </a:avLst>
          </a:prstGeom>
          <a:gradFill flip="none" rotWithShape="1">
            <a:gsLst>
              <a:gs pos="0">
                <a:srgbClr val="ACD69B"/>
              </a:gs>
              <a:gs pos="26000">
                <a:srgbClr val="90BBBA"/>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2076" tIns="66038" rIns="132076" bIns="66038" numCol="1" spcCol="0" rtlCol="0" fromWordArt="0" anchor="ctr" anchorCtr="0" forceAA="0" compatLnSpc="1">
            <a:prstTxWarp prst="textNoShape">
              <a:avLst/>
            </a:prstTxWarp>
            <a:noAutofit/>
          </a:bodyPr>
          <a:lstStyle/>
          <a:p>
            <a:pPr algn="ctr"/>
            <a:endParaRPr lang="zh-CN" altLang="en-US" sz="2600"/>
          </a:p>
        </p:txBody>
      </p:sp>
      <p:sp>
        <p:nvSpPr>
          <p:cNvPr id="6" name="文本框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A77B7B38-4C1F-42FC-B48E-79D48E8B385A}"/>
              </a:ext>
            </a:extLst>
          </p:cNvPr>
          <p:cNvSpPr txBox="1"/>
          <p:nvPr/>
        </p:nvSpPr>
        <p:spPr>
          <a:xfrm>
            <a:off x="1210700" y="529953"/>
            <a:ext cx="1276311" cy="492443"/>
          </a:xfrm>
          <a:prstGeom prst="rect">
            <a:avLst/>
          </a:prstGeom>
          <a:noFill/>
        </p:spPr>
        <p:txBody>
          <a:bodyPr wrap="none" rtlCol="0">
            <a:spAutoFit/>
          </a:bodyPr>
          <a:lstStyle/>
          <a:p>
            <a:pPr algn="ctr"/>
            <a:r>
              <a:rPr lang="en-US" altLang="zh-CN" sz="2600" b="1" dirty="0">
                <a:solidFill>
                  <a:schemeClr val="bg1"/>
                </a:solidFill>
                <a:latin typeface="Arial" panose="020B0604020202020204" pitchFamily="34" charset="0"/>
                <a:cs typeface="Arial" panose="020B0604020202020204" pitchFamily="34" charset="0"/>
              </a:rPr>
              <a:t>Output</a:t>
            </a:r>
          </a:p>
        </p:txBody>
      </p:sp>
      <p:sp>
        <p:nvSpPr>
          <p:cNvPr id="7"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17B3BBA3-7565-4790-A2A3-D68F90ECCDCE}"/>
              </a:ext>
            </a:extLst>
          </p:cNvPr>
          <p:cNvSpPr/>
          <p:nvPr/>
        </p:nvSpPr>
        <p:spPr>
          <a:xfrm>
            <a:off x="3512481" y="365308"/>
            <a:ext cx="13447245" cy="862754"/>
          </a:xfrm>
          <a:prstGeom prst="roundRect">
            <a:avLst>
              <a:gd name="adj" fmla="val 50000"/>
            </a:avLst>
          </a:prstGeom>
          <a:gradFill flip="none" rotWithShape="1">
            <a:gsLst>
              <a:gs pos="0">
                <a:srgbClr val="ACD69B"/>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2076" tIns="66038" rIns="132076" bIns="66038" numCol="1" spcCol="0" rtlCol="0" fromWordArt="0" anchor="ctr" anchorCtr="0" forceAA="0" compatLnSpc="1">
            <a:prstTxWarp prst="textNoShape">
              <a:avLst/>
            </a:prstTxWarp>
            <a:noAutofit/>
          </a:bodyPr>
          <a:lstStyle/>
          <a:p>
            <a:pPr algn="ctr"/>
            <a:endParaRPr lang="zh-CN" altLang="en-US" sz="2600"/>
          </a:p>
        </p:txBody>
      </p:sp>
      <p:sp>
        <p:nvSpPr>
          <p:cNvPr id="8" name="矩形 7"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3FB0B1D7-37C7-4AC3-8EE5-36C3A9868DA6}"/>
              </a:ext>
            </a:extLst>
          </p:cNvPr>
          <p:cNvSpPr/>
          <p:nvPr/>
        </p:nvSpPr>
        <p:spPr>
          <a:xfrm>
            <a:off x="3998043" y="469571"/>
            <a:ext cx="12476119" cy="625877"/>
          </a:xfrm>
          <a:prstGeom prst="rect">
            <a:avLst/>
          </a:prstGeom>
        </p:spPr>
        <p:txBody>
          <a:bodyPr wrap="square">
            <a:spAutoFit/>
          </a:bodyPr>
          <a:lstStyle/>
          <a:p>
            <a:r>
              <a:rPr lang="en-GB" altLang="zh-CN" sz="3467" dirty="0">
                <a:solidFill>
                  <a:schemeClr val="bg1"/>
                </a:solidFill>
                <a:latin typeface="Calibri" panose="020F0502020204030204" pitchFamily="34" charset="0"/>
                <a:cs typeface="Calibri" panose="020F0502020204030204" pitchFamily="34" charset="0"/>
              </a:rPr>
              <a:t>WTF was happening in that 4.85 seconds???</a:t>
            </a:r>
          </a:p>
        </p:txBody>
      </p:sp>
      <p:grpSp>
        <p:nvGrpSpPr>
          <p:cNvPr id="2" name="组合 1"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GrpSpPr/>
          <p:nvPr/>
        </p:nvGrpSpPr>
        <p:grpSpPr>
          <a:xfrm>
            <a:off x="4606488" y="3171692"/>
            <a:ext cx="7431734" cy="3347070"/>
            <a:chOff x="3372846" y="1750236"/>
            <a:chExt cx="5145201" cy="2317272"/>
          </a:xfrm>
        </p:grpSpPr>
        <p:sp>
          <p:nvSpPr>
            <p:cNvPr id="9" name="Freeform 30"/>
            <p:cNvSpPr/>
            <p:nvPr/>
          </p:nvSpPr>
          <p:spPr>
            <a:xfrm>
              <a:off x="4660956" y="3408713"/>
              <a:ext cx="2959464" cy="658795"/>
            </a:xfrm>
            <a:custGeom>
              <a:avLst/>
              <a:gdLst>
                <a:gd name="connsiteX0" fmla="*/ 0 w 2505811"/>
                <a:gd name="connsiteY0" fmla="*/ 336827 h 557809"/>
                <a:gd name="connsiteX1" fmla="*/ 464820 w 2505811"/>
                <a:gd name="connsiteY1" fmla="*/ 329207 h 557809"/>
                <a:gd name="connsiteX2" fmla="*/ 563880 w 2505811"/>
                <a:gd name="connsiteY2" fmla="*/ 85367 h 557809"/>
                <a:gd name="connsiteX3" fmla="*/ 723900 w 2505811"/>
                <a:gd name="connsiteY3" fmla="*/ 435887 h 557809"/>
                <a:gd name="connsiteX4" fmla="*/ 906780 w 2505811"/>
                <a:gd name="connsiteY4" fmla="*/ 100607 h 557809"/>
                <a:gd name="connsiteX5" fmla="*/ 1059180 w 2505811"/>
                <a:gd name="connsiteY5" fmla="*/ 382547 h 557809"/>
                <a:gd name="connsiteX6" fmla="*/ 1226820 w 2505811"/>
                <a:gd name="connsiteY6" fmla="*/ 1547 h 557809"/>
                <a:gd name="connsiteX7" fmla="*/ 1470660 w 2505811"/>
                <a:gd name="connsiteY7" fmla="*/ 557807 h 557809"/>
                <a:gd name="connsiteX8" fmla="*/ 1706880 w 2505811"/>
                <a:gd name="connsiteY8" fmla="*/ 9167 h 557809"/>
                <a:gd name="connsiteX9" fmla="*/ 1851660 w 2505811"/>
                <a:gd name="connsiteY9" fmla="*/ 306347 h 557809"/>
                <a:gd name="connsiteX10" fmla="*/ 2438400 w 2505811"/>
                <a:gd name="connsiteY10" fmla="*/ 336827 h 557809"/>
                <a:gd name="connsiteX11" fmla="*/ 2468880 w 2505811"/>
                <a:gd name="connsiteY11" fmla="*/ 344447 h 5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5811" h="557809">
                  <a:moveTo>
                    <a:pt x="0" y="336827"/>
                  </a:moveTo>
                  <a:cubicBezTo>
                    <a:pt x="185420" y="353972"/>
                    <a:pt x="370840" y="371117"/>
                    <a:pt x="464820" y="329207"/>
                  </a:cubicBezTo>
                  <a:cubicBezTo>
                    <a:pt x="558800" y="287297"/>
                    <a:pt x="520700" y="67587"/>
                    <a:pt x="563880" y="85367"/>
                  </a:cubicBezTo>
                  <a:cubicBezTo>
                    <a:pt x="607060" y="103147"/>
                    <a:pt x="666750" y="433347"/>
                    <a:pt x="723900" y="435887"/>
                  </a:cubicBezTo>
                  <a:cubicBezTo>
                    <a:pt x="781050" y="438427"/>
                    <a:pt x="850900" y="109497"/>
                    <a:pt x="906780" y="100607"/>
                  </a:cubicBezTo>
                  <a:cubicBezTo>
                    <a:pt x="962660" y="91717"/>
                    <a:pt x="1005840" y="399057"/>
                    <a:pt x="1059180" y="382547"/>
                  </a:cubicBezTo>
                  <a:cubicBezTo>
                    <a:pt x="1112520" y="366037"/>
                    <a:pt x="1158240" y="-27663"/>
                    <a:pt x="1226820" y="1547"/>
                  </a:cubicBezTo>
                  <a:cubicBezTo>
                    <a:pt x="1295400" y="30757"/>
                    <a:pt x="1390650" y="556537"/>
                    <a:pt x="1470660" y="557807"/>
                  </a:cubicBezTo>
                  <a:cubicBezTo>
                    <a:pt x="1550670" y="559077"/>
                    <a:pt x="1643380" y="51077"/>
                    <a:pt x="1706880" y="9167"/>
                  </a:cubicBezTo>
                  <a:cubicBezTo>
                    <a:pt x="1770380" y="-32743"/>
                    <a:pt x="1729740" y="251737"/>
                    <a:pt x="1851660" y="306347"/>
                  </a:cubicBezTo>
                  <a:cubicBezTo>
                    <a:pt x="1973580" y="360957"/>
                    <a:pt x="2335530" y="330477"/>
                    <a:pt x="2438400" y="336827"/>
                  </a:cubicBezTo>
                  <a:cubicBezTo>
                    <a:pt x="2541270" y="343177"/>
                    <a:pt x="2505075" y="343812"/>
                    <a:pt x="2468880" y="344447"/>
                  </a:cubicBezTo>
                </a:path>
              </a:pathLst>
            </a:custGeom>
            <a:noFill/>
            <a:ln w="317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sp>
          <p:nvSpPr>
            <p:cNvPr id="10" name="Freeform 31"/>
            <p:cNvSpPr/>
            <p:nvPr/>
          </p:nvSpPr>
          <p:spPr>
            <a:xfrm>
              <a:off x="4662439" y="3408650"/>
              <a:ext cx="2959464" cy="658795"/>
            </a:xfrm>
            <a:custGeom>
              <a:avLst/>
              <a:gdLst>
                <a:gd name="connsiteX0" fmla="*/ 0 w 2505811"/>
                <a:gd name="connsiteY0" fmla="*/ 336827 h 557809"/>
                <a:gd name="connsiteX1" fmla="*/ 464820 w 2505811"/>
                <a:gd name="connsiteY1" fmla="*/ 329207 h 557809"/>
                <a:gd name="connsiteX2" fmla="*/ 563880 w 2505811"/>
                <a:gd name="connsiteY2" fmla="*/ 85367 h 557809"/>
                <a:gd name="connsiteX3" fmla="*/ 723900 w 2505811"/>
                <a:gd name="connsiteY3" fmla="*/ 435887 h 557809"/>
                <a:gd name="connsiteX4" fmla="*/ 906780 w 2505811"/>
                <a:gd name="connsiteY4" fmla="*/ 100607 h 557809"/>
                <a:gd name="connsiteX5" fmla="*/ 1059180 w 2505811"/>
                <a:gd name="connsiteY5" fmla="*/ 382547 h 557809"/>
                <a:gd name="connsiteX6" fmla="*/ 1226820 w 2505811"/>
                <a:gd name="connsiteY6" fmla="*/ 1547 h 557809"/>
                <a:gd name="connsiteX7" fmla="*/ 1470660 w 2505811"/>
                <a:gd name="connsiteY7" fmla="*/ 557807 h 557809"/>
                <a:gd name="connsiteX8" fmla="*/ 1706880 w 2505811"/>
                <a:gd name="connsiteY8" fmla="*/ 9167 h 557809"/>
                <a:gd name="connsiteX9" fmla="*/ 1851660 w 2505811"/>
                <a:gd name="connsiteY9" fmla="*/ 306347 h 557809"/>
                <a:gd name="connsiteX10" fmla="*/ 2438400 w 2505811"/>
                <a:gd name="connsiteY10" fmla="*/ 336827 h 557809"/>
                <a:gd name="connsiteX11" fmla="*/ 2468880 w 2505811"/>
                <a:gd name="connsiteY11" fmla="*/ 344447 h 5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5811" h="557809">
                  <a:moveTo>
                    <a:pt x="0" y="336827"/>
                  </a:moveTo>
                  <a:cubicBezTo>
                    <a:pt x="185420" y="353972"/>
                    <a:pt x="370840" y="371117"/>
                    <a:pt x="464820" y="329207"/>
                  </a:cubicBezTo>
                  <a:cubicBezTo>
                    <a:pt x="558800" y="287297"/>
                    <a:pt x="520700" y="67587"/>
                    <a:pt x="563880" y="85367"/>
                  </a:cubicBezTo>
                  <a:cubicBezTo>
                    <a:pt x="607060" y="103147"/>
                    <a:pt x="666750" y="433347"/>
                    <a:pt x="723900" y="435887"/>
                  </a:cubicBezTo>
                  <a:cubicBezTo>
                    <a:pt x="781050" y="438427"/>
                    <a:pt x="850900" y="109497"/>
                    <a:pt x="906780" y="100607"/>
                  </a:cubicBezTo>
                  <a:cubicBezTo>
                    <a:pt x="962660" y="91717"/>
                    <a:pt x="1005840" y="399057"/>
                    <a:pt x="1059180" y="382547"/>
                  </a:cubicBezTo>
                  <a:cubicBezTo>
                    <a:pt x="1112520" y="366037"/>
                    <a:pt x="1158240" y="-27663"/>
                    <a:pt x="1226820" y="1547"/>
                  </a:cubicBezTo>
                  <a:cubicBezTo>
                    <a:pt x="1295400" y="30757"/>
                    <a:pt x="1390650" y="556537"/>
                    <a:pt x="1470660" y="557807"/>
                  </a:cubicBezTo>
                  <a:cubicBezTo>
                    <a:pt x="1550670" y="559077"/>
                    <a:pt x="1643380" y="51077"/>
                    <a:pt x="1706880" y="9167"/>
                  </a:cubicBezTo>
                  <a:cubicBezTo>
                    <a:pt x="1770380" y="-32743"/>
                    <a:pt x="1729740" y="251737"/>
                    <a:pt x="1851660" y="306347"/>
                  </a:cubicBezTo>
                  <a:cubicBezTo>
                    <a:pt x="1973580" y="360957"/>
                    <a:pt x="2335530" y="330477"/>
                    <a:pt x="2438400" y="336827"/>
                  </a:cubicBezTo>
                  <a:cubicBezTo>
                    <a:pt x="2541270" y="343177"/>
                    <a:pt x="2505075" y="343812"/>
                    <a:pt x="2468880" y="344447"/>
                  </a:cubicBezTo>
                </a:path>
              </a:pathLst>
            </a:cu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sp>
          <p:nvSpPr>
            <p:cNvPr id="11" name="Freeform 32"/>
            <p:cNvSpPr/>
            <p:nvPr/>
          </p:nvSpPr>
          <p:spPr>
            <a:xfrm>
              <a:off x="4662604" y="3408644"/>
              <a:ext cx="2959464" cy="658795"/>
            </a:xfrm>
            <a:custGeom>
              <a:avLst/>
              <a:gdLst>
                <a:gd name="connsiteX0" fmla="*/ 0 w 2505811"/>
                <a:gd name="connsiteY0" fmla="*/ 336827 h 557809"/>
                <a:gd name="connsiteX1" fmla="*/ 464820 w 2505811"/>
                <a:gd name="connsiteY1" fmla="*/ 329207 h 557809"/>
                <a:gd name="connsiteX2" fmla="*/ 563880 w 2505811"/>
                <a:gd name="connsiteY2" fmla="*/ 85367 h 557809"/>
                <a:gd name="connsiteX3" fmla="*/ 723900 w 2505811"/>
                <a:gd name="connsiteY3" fmla="*/ 435887 h 557809"/>
                <a:gd name="connsiteX4" fmla="*/ 906780 w 2505811"/>
                <a:gd name="connsiteY4" fmla="*/ 100607 h 557809"/>
                <a:gd name="connsiteX5" fmla="*/ 1059180 w 2505811"/>
                <a:gd name="connsiteY5" fmla="*/ 382547 h 557809"/>
                <a:gd name="connsiteX6" fmla="*/ 1226820 w 2505811"/>
                <a:gd name="connsiteY6" fmla="*/ 1547 h 557809"/>
                <a:gd name="connsiteX7" fmla="*/ 1470660 w 2505811"/>
                <a:gd name="connsiteY7" fmla="*/ 557807 h 557809"/>
                <a:gd name="connsiteX8" fmla="*/ 1706880 w 2505811"/>
                <a:gd name="connsiteY8" fmla="*/ 9167 h 557809"/>
                <a:gd name="connsiteX9" fmla="*/ 1851660 w 2505811"/>
                <a:gd name="connsiteY9" fmla="*/ 306347 h 557809"/>
                <a:gd name="connsiteX10" fmla="*/ 2438400 w 2505811"/>
                <a:gd name="connsiteY10" fmla="*/ 336827 h 557809"/>
                <a:gd name="connsiteX11" fmla="*/ 2468880 w 2505811"/>
                <a:gd name="connsiteY11" fmla="*/ 344447 h 5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5811" h="557809">
                  <a:moveTo>
                    <a:pt x="0" y="336827"/>
                  </a:moveTo>
                  <a:cubicBezTo>
                    <a:pt x="185420" y="353972"/>
                    <a:pt x="370840" y="371117"/>
                    <a:pt x="464820" y="329207"/>
                  </a:cubicBezTo>
                  <a:cubicBezTo>
                    <a:pt x="558800" y="287297"/>
                    <a:pt x="520700" y="67587"/>
                    <a:pt x="563880" y="85367"/>
                  </a:cubicBezTo>
                  <a:cubicBezTo>
                    <a:pt x="607060" y="103147"/>
                    <a:pt x="666750" y="433347"/>
                    <a:pt x="723900" y="435887"/>
                  </a:cubicBezTo>
                  <a:cubicBezTo>
                    <a:pt x="781050" y="438427"/>
                    <a:pt x="850900" y="109497"/>
                    <a:pt x="906780" y="100607"/>
                  </a:cubicBezTo>
                  <a:cubicBezTo>
                    <a:pt x="962660" y="91717"/>
                    <a:pt x="1005840" y="399057"/>
                    <a:pt x="1059180" y="382547"/>
                  </a:cubicBezTo>
                  <a:cubicBezTo>
                    <a:pt x="1112520" y="366037"/>
                    <a:pt x="1158240" y="-27663"/>
                    <a:pt x="1226820" y="1547"/>
                  </a:cubicBezTo>
                  <a:cubicBezTo>
                    <a:pt x="1295400" y="30757"/>
                    <a:pt x="1390650" y="556537"/>
                    <a:pt x="1470660" y="557807"/>
                  </a:cubicBezTo>
                  <a:cubicBezTo>
                    <a:pt x="1550670" y="559077"/>
                    <a:pt x="1643380" y="51077"/>
                    <a:pt x="1706880" y="9167"/>
                  </a:cubicBezTo>
                  <a:cubicBezTo>
                    <a:pt x="1770380" y="-32743"/>
                    <a:pt x="1729740" y="251737"/>
                    <a:pt x="1851660" y="306347"/>
                  </a:cubicBezTo>
                  <a:cubicBezTo>
                    <a:pt x="1973580" y="360957"/>
                    <a:pt x="2335530" y="330477"/>
                    <a:pt x="2438400" y="336827"/>
                  </a:cubicBezTo>
                  <a:cubicBezTo>
                    <a:pt x="2541270" y="343177"/>
                    <a:pt x="2505075" y="343812"/>
                    <a:pt x="2468880" y="344447"/>
                  </a:cubicBezTo>
                </a:path>
              </a:pathLst>
            </a:custGeom>
            <a:noFill/>
            <a:ln w="31750">
              <a:solidFill>
                <a:srgbClr val="327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sp>
          <p:nvSpPr>
            <p:cNvPr id="12" name="Oval 33"/>
            <p:cNvSpPr/>
            <p:nvPr/>
          </p:nvSpPr>
          <p:spPr>
            <a:xfrm>
              <a:off x="4582909" y="3769205"/>
              <a:ext cx="79339" cy="7933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grpSp>
          <p:nvGrpSpPr>
            <p:cNvPr id="13" name="Group 9"/>
            <p:cNvGrpSpPr/>
            <p:nvPr/>
          </p:nvGrpSpPr>
          <p:grpSpPr>
            <a:xfrm>
              <a:off x="4258146" y="3691398"/>
              <a:ext cx="457782" cy="200317"/>
              <a:chOff x="5891918" y="5632346"/>
              <a:chExt cx="686673" cy="300476"/>
            </a:xfrm>
          </p:grpSpPr>
          <p:sp>
            <p:nvSpPr>
              <p:cNvPr id="14" name="Freeform 6"/>
              <p:cNvSpPr/>
              <p:nvPr/>
            </p:nvSpPr>
            <p:spPr>
              <a:xfrm>
                <a:off x="5891918" y="5632346"/>
                <a:ext cx="535874" cy="166688"/>
              </a:xfrm>
              <a:custGeom>
                <a:avLst/>
                <a:gdLst>
                  <a:gd name="connsiteX0" fmla="*/ 2474 w 535874"/>
                  <a:gd name="connsiteY0" fmla="*/ 0 h 166688"/>
                  <a:gd name="connsiteX1" fmla="*/ 21524 w 535874"/>
                  <a:gd name="connsiteY1" fmla="*/ 109538 h 166688"/>
                  <a:gd name="connsiteX2" fmla="*/ 159637 w 535874"/>
                  <a:gd name="connsiteY2" fmla="*/ 138113 h 166688"/>
                  <a:gd name="connsiteX3" fmla="*/ 535874 w 535874"/>
                  <a:gd name="connsiteY3" fmla="*/ 166688 h 166688"/>
                </a:gdLst>
                <a:ahLst/>
                <a:cxnLst>
                  <a:cxn ang="0">
                    <a:pos x="connsiteX0" y="connsiteY0"/>
                  </a:cxn>
                  <a:cxn ang="0">
                    <a:pos x="connsiteX1" y="connsiteY1"/>
                  </a:cxn>
                  <a:cxn ang="0">
                    <a:pos x="connsiteX2" y="connsiteY2"/>
                  </a:cxn>
                  <a:cxn ang="0">
                    <a:pos x="connsiteX3" y="connsiteY3"/>
                  </a:cxn>
                </a:cxnLst>
                <a:rect l="l" t="t" r="r" b="b"/>
                <a:pathLst>
                  <a:path w="535874" h="166688">
                    <a:moveTo>
                      <a:pt x="2474" y="0"/>
                    </a:moveTo>
                    <a:cubicBezTo>
                      <a:pt x="-1098" y="43259"/>
                      <a:pt x="-4670" y="86519"/>
                      <a:pt x="21524" y="109538"/>
                    </a:cubicBezTo>
                    <a:cubicBezTo>
                      <a:pt x="47718" y="132557"/>
                      <a:pt x="73912" y="128588"/>
                      <a:pt x="159637" y="138113"/>
                    </a:cubicBezTo>
                    <a:cubicBezTo>
                      <a:pt x="245362" y="147638"/>
                      <a:pt x="535874" y="166688"/>
                      <a:pt x="535874" y="166688"/>
                    </a:cubicBezTo>
                  </a:path>
                </a:pathLst>
              </a:custGeom>
              <a:noFill/>
              <a:ln w="31750">
                <a:solidFill>
                  <a:srgbClr val="ACD6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sp>
            <p:nvSpPr>
              <p:cNvPr id="15" name="Rounded Rectangle 7"/>
              <p:cNvSpPr/>
              <p:nvPr/>
            </p:nvSpPr>
            <p:spPr>
              <a:xfrm>
                <a:off x="6315614" y="5674772"/>
                <a:ext cx="262977" cy="258050"/>
              </a:xfrm>
              <a:prstGeom prst="roundRect">
                <a:avLst>
                  <a:gd name="adj" fmla="val 14822"/>
                </a:avLst>
              </a:prstGeom>
              <a:solidFill>
                <a:srgbClr val="ACD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grpSp>
        <p:grpSp>
          <p:nvGrpSpPr>
            <p:cNvPr id="16" name="Group 5"/>
            <p:cNvGrpSpPr/>
            <p:nvPr/>
          </p:nvGrpSpPr>
          <p:grpSpPr>
            <a:xfrm>
              <a:off x="3372846" y="1750236"/>
              <a:ext cx="1761069" cy="1945266"/>
              <a:chOff x="4566349" y="2727748"/>
              <a:chExt cx="2641604" cy="2917899"/>
            </a:xfrm>
          </p:grpSpPr>
          <p:sp>
            <p:nvSpPr>
              <p:cNvPr id="17" name="Freeform 7"/>
              <p:cNvSpPr>
                <a:spLocks/>
              </p:cNvSpPr>
              <p:nvPr/>
            </p:nvSpPr>
            <p:spPr bwMode="auto">
              <a:xfrm>
                <a:off x="5185475" y="3319957"/>
                <a:ext cx="1422402" cy="1631952"/>
              </a:xfrm>
              <a:custGeom>
                <a:avLst/>
                <a:gdLst>
                  <a:gd name="T0" fmla="*/ 1111 w 1793"/>
                  <a:gd name="T1" fmla="*/ 26 h 2056"/>
                  <a:gd name="T2" fmla="*/ 1368 w 1793"/>
                  <a:gd name="T3" fmla="*/ 134 h 2056"/>
                  <a:gd name="T4" fmla="*/ 1577 w 1793"/>
                  <a:gd name="T5" fmla="*/ 313 h 2056"/>
                  <a:gd name="T6" fmla="*/ 1723 w 1793"/>
                  <a:gd name="T7" fmla="*/ 548 h 2056"/>
                  <a:gd name="T8" fmla="*/ 1790 w 1793"/>
                  <a:gd name="T9" fmla="*/ 823 h 2056"/>
                  <a:gd name="T10" fmla="*/ 1772 w 1793"/>
                  <a:gd name="T11" fmla="*/ 1092 h 2056"/>
                  <a:gd name="T12" fmla="*/ 1680 w 1793"/>
                  <a:gd name="T13" fmla="*/ 1333 h 2056"/>
                  <a:gd name="T14" fmla="*/ 1539 w 1793"/>
                  <a:gd name="T15" fmla="*/ 1544 h 2056"/>
                  <a:gd name="T16" fmla="*/ 1452 w 1793"/>
                  <a:gd name="T17" fmla="*/ 1714 h 2056"/>
                  <a:gd name="T18" fmla="*/ 1415 w 1793"/>
                  <a:gd name="T19" fmla="*/ 1841 h 2056"/>
                  <a:gd name="T20" fmla="*/ 1409 w 1793"/>
                  <a:gd name="T21" fmla="*/ 1925 h 2056"/>
                  <a:gd name="T22" fmla="*/ 1415 w 1793"/>
                  <a:gd name="T23" fmla="*/ 1968 h 2056"/>
                  <a:gd name="T24" fmla="*/ 1421 w 1793"/>
                  <a:gd name="T25" fmla="*/ 2004 h 2056"/>
                  <a:gd name="T26" fmla="*/ 1387 w 1793"/>
                  <a:gd name="T27" fmla="*/ 2050 h 2056"/>
                  <a:gd name="T28" fmla="*/ 1330 w 1793"/>
                  <a:gd name="T29" fmla="*/ 2046 h 2056"/>
                  <a:gd name="T30" fmla="*/ 1306 w 1793"/>
                  <a:gd name="T31" fmla="*/ 2011 h 2056"/>
                  <a:gd name="T32" fmla="*/ 1293 w 1793"/>
                  <a:gd name="T33" fmla="*/ 1956 h 2056"/>
                  <a:gd name="T34" fmla="*/ 1293 w 1793"/>
                  <a:gd name="T35" fmla="*/ 1860 h 2056"/>
                  <a:gd name="T36" fmla="*/ 1325 w 1793"/>
                  <a:gd name="T37" fmla="*/ 1721 h 2056"/>
                  <a:gd name="T38" fmla="*/ 1407 w 1793"/>
                  <a:gd name="T39" fmla="*/ 1538 h 2056"/>
                  <a:gd name="T40" fmla="*/ 1551 w 1793"/>
                  <a:gd name="T41" fmla="*/ 1320 h 2056"/>
                  <a:gd name="T42" fmla="*/ 1652 w 1793"/>
                  <a:gd name="T43" fmla="*/ 1086 h 2056"/>
                  <a:gd name="T44" fmla="*/ 1673 w 1793"/>
                  <a:gd name="T45" fmla="*/ 825 h 2056"/>
                  <a:gd name="T46" fmla="*/ 1600 w 1793"/>
                  <a:gd name="T47" fmla="*/ 562 h 2056"/>
                  <a:gd name="T48" fmla="*/ 1447 w 1793"/>
                  <a:gd name="T49" fmla="*/ 345 h 2056"/>
                  <a:gd name="T50" fmla="*/ 1230 w 1793"/>
                  <a:gd name="T51" fmla="*/ 191 h 2056"/>
                  <a:gd name="T52" fmla="*/ 967 w 1793"/>
                  <a:gd name="T53" fmla="*/ 120 h 2056"/>
                  <a:gd name="T54" fmla="*/ 689 w 1793"/>
                  <a:gd name="T55" fmla="*/ 144 h 2056"/>
                  <a:gd name="T56" fmla="*/ 447 w 1793"/>
                  <a:gd name="T57" fmla="*/ 260 h 2056"/>
                  <a:gd name="T58" fmla="*/ 260 w 1793"/>
                  <a:gd name="T59" fmla="*/ 447 h 2056"/>
                  <a:gd name="T60" fmla="*/ 145 w 1793"/>
                  <a:gd name="T61" fmla="*/ 690 h 2056"/>
                  <a:gd name="T62" fmla="*/ 119 w 1793"/>
                  <a:gd name="T63" fmla="*/ 961 h 2056"/>
                  <a:gd name="T64" fmla="*/ 180 w 1793"/>
                  <a:gd name="T65" fmla="*/ 1206 h 2056"/>
                  <a:gd name="T66" fmla="*/ 281 w 1793"/>
                  <a:gd name="T67" fmla="*/ 1375 h 2056"/>
                  <a:gd name="T68" fmla="*/ 414 w 1793"/>
                  <a:gd name="T69" fmla="*/ 1590 h 2056"/>
                  <a:gd name="T70" fmla="*/ 483 w 1793"/>
                  <a:gd name="T71" fmla="*/ 1761 h 2056"/>
                  <a:gd name="T72" fmla="*/ 505 w 1793"/>
                  <a:gd name="T73" fmla="*/ 1889 h 2056"/>
                  <a:gd name="T74" fmla="*/ 501 w 1793"/>
                  <a:gd name="T75" fmla="*/ 1974 h 2056"/>
                  <a:gd name="T76" fmla="*/ 489 w 1793"/>
                  <a:gd name="T77" fmla="*/ 2017 h 2056"/>
                  <a:gd name="T78" fmla="*/ 450 w 1793"/>
                  <a:gd name="T79" fmla="*/ 2054 h 2056"/>
                  <a:gd name="T80" fmla="*/ 396 w 1793"/>
                  <a:gd name="T81" fmla="*/ 2042 h 2056"/>
                  <a:gd name="T82" fmla="*/ 377 w 1793"/>
                  <a:gd name="T83" fmla="*/ 1988 h 2056"/>
                  <a:gd name="T84" fmla="*/ 384 w 1793"/>
                  <a:gd name="T85" fmla="*/ 1961 h 2056"/>
                  <a:gd name="T86" fmla="*/ 388 w 1793"/>
                  <a:gd name="T87" fmla="*/ 1909 h 2056"/>
                  <a:gd name="T88" fmla="*/ 376 w 1793"/>
                  <a:gd name="T89" fmla="*/ 1816 h 2056"/>
                  <a:gd name="T90" fmla="*/ 327 w 1793"/>
                  <a:gd name="T91" fmla="*/ 1680 h 2056"/>
                  <a:gd name="T92" fmla="*/ 225 w 1793"/>
                  <a:gd name="T93" fmla="*/ 1499 h 2056"/>
                  <a:gd name="T94" fmla="*/ 114 w 1793"/>
                  <a:gd name="T95" fmla="*/ 1335 h 2056"/>
                  <a:gd name="T96" fmla="*/ 21 w 1793"/>
                  <a:gd name="T97" fmla="*/ 1093 h 2056"/>
                  <a:gd name="T98" fmla="*/ 3 w 1793"/>
                  <a:gd name="T99" fmla="*/ 823 h 2056"/>
                  <a:gd name="T100" fmla="*/ 70 w 1793"/>
                  <a:gd name="T101" fmla="*/ 548 h 2056"/>
                  <a:gd name="T102" fmla="*/ 216 w 1793"/>
                  <a:gd name="T103" fmla="*/ 313 h 2056"/>
                  <a:gd name="T104" fmla="*/ 424 w 1793"/>
                  <a:gd name="T105" fmla="*/ 134 h 2056"/>
                  <a:gd name="T106" fmla="*/ 681 w 1793"/>
                  <a:gd name="T107" fmla="*/ 26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3" h="2056">
                    <a:moveTo>
                      <a:pt x="896" y="0"/>
                    </a:moveTo>
                    <a:lnTo>
                      <a:pt x="969" y="3"/>
                    </a:lnTo>
                    <a:lnTo>
                      <a:pt x="1042" y="12"/>
                    </a:lnTo>
                    <a:lnTo>
                      <a:pt x="1111" y="26"/>
                    </a:lnTo>
                    <a:lnTo>
                      <a:pt x="1179" y="46"/>
                    </a:lnTo>
                    <a:lnTo>
                      <a:pt x="1245" y="70"/>
                    </a:lnTo>
                    <a:lnTo>
                      <a:pt x="1308" y="100"/>
                    </a:lnTo>
                    <a:lnTo>
                      <a:pt x="1368" y="134"/>
                    </a:lnTo>
                    <a:lnTo>
                      <a:pt x="1425" y="173"/>
                    </a:lnTo>
                    <a:lnTo>
                      <a:pt x="1479" y="216"/>
                    </a:lnTo>
                    <a:lnTo>
                      <a:pt x="1530" y="263"/>
                    </a:lnTo>
                    <a:lnTo>
                      <a:pt x="1577" y="313"/>
                    </a:lnTo>
                    <a:lnTo>
                      <a:pt x="1620" y="367"/>
                    </a:lnTo>
                    <a:lnTo>
                      <a:pt x="1658" y="425"/>
                    </a:lnTo>
                    <a:lnTo>
                      <a:pt x="1692" y="485"/>
                    </a:lnTo>
                    <a:lnTo>
                      <a:pt x="1723" y="548"/>
                    </a:lnTo>
                    <a:lnTo>
                      <a:pt x="1747" y="613"/>
                    </a:lnTo>
                    <a:lnTo>
                      <a:pt x="1766" y="682"/>
                    </a:lnTo>
                    <a:lnTo>
                      <a:pt x="1781" y="751"/>
                    </a:lnTo>
                    <a:lnTo>
                      <a:pt x="1790" y="823"/>
                    </a:lnTo>
                    <a:lnTo>
                      <a:pt x="1793" y="897"/>
                    </a:lnTo>
                    <a:lnTo>
                      <a:pt x="1790" y="962"/>
                    </a:lnTo>
                    <a:lnTo>
                      <a:pt x="1784" y="1027"/>
                    </a:lnTo>
                    <a:lnTo>
                      <a:pt x="1772" y="1092"/>
                    </a:lnTo>
                    <a:lnTo>
                      <a:pt x="1755" y="1155"/>
                    </a:lnTo>
                    <a:lnTo>
                      <a:pt x="1735" y="1216"/>
                    </a:lnTo>
                    <a:lnTo>
                      <a:pt x="1709" y="1275"/>
                    </a:lnTo>
                    <a:lnTo>
                      <a:pt x="1680" y="1333"/>
                    </a:lnTo>
                    <a:lnTo>
                      <a:pt x="1646" y="1389"/>
                    </a:lnTo>
                    <a:lnTo>
                      <a:pt x="1607" y="1442"/>
                    </a:lnTo>
                    <a:lnTo>
                      <a:pt x="1571" y="1494"/>
                    </a:lnTo>
                    <a:lnTo>
                      <a:pt x="1539" y="1544"/>
                    </a:lnTo>
                    <a:lnTo>
                      <a:pt x="1512" y="1591"/>
                    </a:lnTo>
                    <a:lnTo>
                      <a:pt x="1488" y="1635"/>
                    </a:lnTo>
                    <a:lnTo>
                      <a:pt x="1469" y="1676"/>
                    </a:lnTo>
                    <a:lnTo>
                      <a:pt x="1452" y="1714"/>
                    </a:lnTo>
                    <a:lnTo>
                      <a:pt x="1439" y="1750"/>
                    </a:lnTo>
                    <a:lnTo>
                      <a:pt x="1429" y="1783"/>
                    </a:lnTo>
                    <a:lnTo>
                      <a:pt x="1421" y="1813"/>
                    </a:lnTo>
                    <a:lnTo>
                      <a:pt x="1415" y="1841"/>
                    </a:lnTo>
                    <a:lnTo>
                      <a:pt x="1412" y="1866"/>
                    </a:lnTo>
                    <a:lnTo>
                      <a:pt x="1410" y="1889"/>
                    </a:lnTo>
                    <a:lnTo>
                      <a:pt x="1409" y="1908"/>
                    </a:lnTo>
                    <a:lnTo>
                      <a:pt x="1409" y="1925"/>
                    </a:lnTo>
                    <a:lnTo>
                      <a:pt x="1410" y="1940"/>
                    </a:lnTo>
                    <a:lnTo>
                      <a:pt x="1412" y="1952"/>
                    </a:lnTo>
                    <a:lnTo>
                      <a:pt x="1414" y="1961"/>
                    </a:lnTo>
                    <a:lnTo>
                      <a:pt x="1415" y="1968"/>
                    </a:lnTo>
                    <a:lnTo>
                      <a:pt x="1416" y="1972"/>
                    </a:lnTo>
                    <a:lnTo>
                      <a:pt x="1417" y="1973"/>
                    </a:lnTo>
                    <a:lnTo>
                      <a:pt x="1421" y="1989"/>
                    </a:lnTo>
                    <a:lnTo>
                      <a:pt x="1421" y="2004"/>
                    </a:lnTo>
                    <a:lnTo>
                      <a:pt x="1418" y="2018"/>
                    </a:lnTo>
                    <a:lnTo>
                      <a:pt x="1411" y="2031"/>
                    </a:lnTo>
                    <a:lnTo>
                      <a:pt x="1400" y="2042"/>
                    </a:lnTo>
                    <a:lnTo>
                      <a:pt x="1387" y="2050"/>
                    </a:lnTo>
                    <a:lnTo>
                      <a:pt x="1372" y="2055"/>
                    </a:lnTo>
                    <a:lnTo>
                      <a:pt x="1358" y="2055"/>
                    </a:lnTo>
                    <a:lnTo>
                      <a:pt x="1343" y="2052"/>
                    </a:lnTo>
                    <a:lnTo>
                      <a:pt x="1330" y="2046"/>
                    </a:lnTo>
                    <a:lnTo>
                      <a:pt x="1319" y="2036"/>
                    </a:lnTo>
                    <a:lnTo>
                      <a:pt x="1311" y="2022"/>
                    </a:lnTo>
                    <a:lnTo>
                      <a:pt x="1309" y="2018"/>
                    </a:lnTo>
                    <a:lnTo>
                      <a:pt x="1306" y="2011"/>
                    </a:lnTo>
                    <a:lnTo>
                      <a:pt x="1303" y="2001"/>
                    </a:lnTo>
                    <a:lnTo>
                      <a:pt x="1300" y="1989"/>
                    </a:lnTo>
                    <a:lnTo>
                      <a:pt x="1297" y="1974"/>
                    </a:lnTo>
                    <a:lnTo>
                      <a:pt x="1293" y="1956"/>
                    </a:lnTo>
                    <a:lnTo>
                      <a:pt x="1291" y="1937"/>
                    </a:lnTo>
                    <a:lnTo>
                      <a:pt x="1290" y="1913"/>
                    </a:lnTo>
                    <a:lnTo>
                      <a:pt x="1291" y="1888"/>
                    </a:lnTo>
                    <a:lnTo>
                      <a:pt x="1293" y="1860"/>
                    </a:lnTo>
                    <a:lnTo>
                      <a:pt x="1298" y="1829"/>
                    </a:lnTo>
                    <a:lnTo>
                      <a:pt x="1304" y="1796"/>
                    </a:lnTo>
                    <a:lnTo>
                      <a:pt x="1313" y="1759"/>
                    </a:lnTo>
                    <a:lnTo>
                      <a:pt x="1325" y="1721"/>
                    </a:lnTo>
                    <a:lnTo>
                      <a:pt x="1340" y="1679"/>
                    </a:lnTo>
                    <a:lnTo>
                      <a:pt x="1359" y="1635"/>
                    </a:lnTo>
                    <a:lnTo>
                      <a:pt x="1381" y="1588"/>
                    </a:lnTo>
                    <a:lnTo>
                      <a:pt x="1407" y="1538"/>
                    </a:lnTo>
                    <a:lnTo>
                      <a:pt x="1438" y="1486"/>
                    </a:lnTo>
                    <a:lnTo>
                      <a:pt x="1473" y="1430"/>
                    </a:lnTo>
                    <a:lnTo>
                      <a:pt x="1514" y="1373"/>
                    </a:lnTo>
                    <a:lnTo>
                      <a:pt x="1551" y="1320"/>
                    </a:lnTo>
                    <a:lnTo>
                      <a:pt x="1584" y="1264"/>
                    </a:lnTo>
                    <a:lnTo>
                      <a:pt x="1611" y="1207"/>
                    </a:lnTo>
                    <a:lnTo>
                      <a:pt x="1635" y="1148"/>
                    </a:lnTo>
                    <a:lnTo>
                      <a:pt x="1652" y="1086"/>
                    </a:lnTo>
                    <a:lnTo>
                      <a:pt x="1666" y="1024"/>
                    </a:lnTo>
                    <a:lnTo>
                      <a:pt x="1674" y="961"/>
                    </a:lnTo>
                    <a:lnTo>
                      <a:pt x="1676" y="897"/>
                    </a:lnTo>
                    <a:lnTo>
                      <a:pt x="1673" y="825"/>
                    </a:lnTo>
                    <a:lnTo>
                      <a:pt x="1663" y="756"/>
                    </a:lnTo>
                    <a:lnTo>
                      <a:pt x="1648" y="690"/>
                    </a:lnTo>
                    <a:lnTo>
                      <a:pt x="1627" y="625"/>
                    </a:lnTo>
                    <a:lnTo>
                      <a:pt x="1600" y="562"/>
                    </a:lnTo>
                    <a:lnTo>
                      <a:pt x="1570" y="503"/>
                    </a:lnTo>
                    <a:lnTo>
                      <a:pt x="1533" y="447"/>
                    </a:lnTo>
                    <a:lnTo>
                      <a:pt x="1492" y="394"/>
                    </a:lnTo>
                    <a:lnTo>
                      <a:pt x="1447" y="345"/>
                    </a:lnTo>
                    <a:lnTo>
                      <a:pt x="1398" y="300"/>
                    </a:lnTo>
                    <a:lnTo>
                      <a:pt x="1345" y="260"/>
                    </a:lnTo>
                    <a:lnTo>
                      <a:pt x="1289" y="223"/>
                    </a:lnTo>
                    <a:lnTo>
                      <a:pt x="1230" y="191"/>
                    </a:lnTo>
                    <a:lnTo>
                      <a:pt x="1168" y="166"/>
                    </a:lnTo>
                    <a:lnTo>
                      <a:pt x="1103" y="144"/>
                    </a:lnTo>
                    <a:lnTo>
                      <a:pt x="1037" y="129"/>
                    </a:lnTo>
                    <a:lnTo>
                      <a:pt x="967" y="120"/>
                    </a:lnTo>
                    <a:lnTo>
                      <a:pt x="896" y="117"/>
                    </a:lnTo>
                    <a:lnTo>
                      <a:pt x="826" y="120"/>
                    </a:lnTo>
                    <a:lnTo>
                      <a:pt x="756" y="129"/>
                    </a:lnTo>
                    <a:lnTo>
                      <a:pt x="689" y="144"/>
                    </a:lnTo>
                    <a:lnTo>
                      <a:pt x="625" y="166"/>
                    </a:lnTo>
                    <a:lnTo>
                      <a:pt x="563" y="191"/>
                    </a:lnTo>
                    <a:lnTo>
                      <a:pt x="503" y="223"/>
                    </a:lnTo>
                    <a:lnTo>
                      <a:pt x="447" y="260"/>
                    </a:lnTo>
                    <a:lnTo>
                      <a:pt x="394" y="300"/>
                    </a:lnTo>
                    <a:lnTo>
                      <a:pt x="345" y="345"/>
                    </a:lnTo>
                    <a:lnTo>
                      <a:pt x="301" y="394"/>
                    </a:lnTo>
                    <a:lnTo>
                      <a:pt x="260" y="447"/>
                    </a:lnTo>
                    <a:lnTo>
                      <a:pt x="223" y="503"/>
                    </a:lnTo>
                    <a:lnTo>
                      <a:pt x="191" y="562"/>
                    </a:lnTo>
                    <a:lnTo>
                      <a:pt x="166" y="625"/>
                    </a:lnTo>
                    <a:lnTo>
                      <a:pt x="145" y="690"/>
                    </a:lnTo>
                    <a:lnTo>
                      <a:pt x="129" y="756"/>
                    </a:lnTo>
                    <a:lnTo>
                      <a:pt x="120" y="825"/>
                    </a:lnTo>
                    <a:lnTo>
                      <a:pt x="117" y="897"/>
                    </a:lnTo>
                    <a:lnTo>
                      <a:pt x="119" y="961"/>
                    </a:lnTo>
                    <a:lnTo>
                      <a:pt x="127" y="1024"/>
                    </a:lnTo>
                    <a:lnTo>
                      <a:pt x="139" y="1086"/>
                    </a:lnTo>
                    <a:lnTo>
                      <a:pt x="158" y="1147"/>
                    </a:lnTo>
                    <a:lnTo>
                      <a:pt x="180" y="1206"/>
                    </a:lnTo>
                    <a:lnTo>
                      <a:pt x="208" y="1263"/>
                    </a:lnTo>
                    <a:lnTo>
                      <a:pt x="239" y="1317"/>
                    </a:lnTo>
                    <a:lnTo>
                      <a:pt x="277" y="1370"/>
                    </a:lnTo>
                    <a:lnTo>
                      <a:pt x="281" y="1375"/>
                    </a:lnTo>
                    <a:lnTo>
                      <a:pt x="321" y="1433"/>
                    </a:lnTo>
                    <a:lnTo>
                      <a:pt x="357" y="1488"/>
                    </a:lnTo>
                    <a:lnTo>
                      <a:pt x="387" y="1540"/>
                    </a:lnTo>
                    <a:lnTo>
                      <a:pt x="414" y="1590"/>
                    </a:lnTo>
                    <a:lnTo>
                      <a:pt x="436" y="1637"/>
                    </a:lnTo>
                    <a:lnTo>
                      <a:pt x="456" y="1681"/>
                    </a:lnTo>
                    <a:lnTo>
                      <a:pt x="471" y="1723"/>
                    </a:lnTo>
                    <a:lnTo>
                      <a:pt x="483" y="1761"/>
                    </a:lnTo>
                    <a:lnTo>
                      <a:pt x="492" y="1797"/>
                    </a:lnTo>
                    <a:lnTo>
                      <a:pt x="498" y="1831"/>
                    </a:lnTo>
                    <a:lnTo>
                      <a:pt x="503" y="1861"/>
                    </a:lnTo>
                    <a:lnTo>
                      <a:pt x="505" y="1889"/>
                    </a:lnTo>
                    <a:lnTo>
                      <a:pt x="506" y="1914"/>
                    </a:lnTo>
                    <a:lnTo>
                      <a:pt x="505" y="1937"/>
                    </a:lnTo>
                    <a:lnTo>
                      <a:pt x="503" y="1957"/>
                    </a:lnTo>
                    <a:lnTo>
                      <a:pt x="501" y="1974"/>
                    </a:lnTo>
                    <a:lnTo>
                      <a:pt x="498" y="1989"/>
                    </a:lnTo>
                    <a:lnTo>
                      <a:pt x="495" y="2001"/>
                    </a:lnTo>
                    <a:lnTo>
                      <a:pt x="492" y="2011"/>
                    </a:lnTo>
                    <a:lnTo>
                      <a:pt x="489" y="2017"/>
                    </a:lnTo>
                    <a:lnTo>
                      <a:pt x="487" y="2022"/>
                    </a:lnTo>
                    <a:lnTo>
                      <a:pt x="478" y="2037"/>
                    </a:lnTo>
                    <a:lnTo>
                      <a:pt x="466" y="2047"/>
                    </a:lnTo>
                    <a:lnTo>
                      <a:pt x="450" y="2054"/>
                    </a:lnTo>
                    <a:lnTo>
                      <a:pt x="434" y="2056"/>
                    </a:lnTo>
                    <a:lnTo>
                      <a:pt x="422" y="2055"/>
                    </a:lnTo>
                    <a:lnTo>
                      <a:pt x="410" y="2050"/>
                    </a:lnTo>
                    <a:lnTo>
                      <a:pt x="396" y="2042"/>
                    </a:lnTo>
                    <a:lnTo>
                      <a:pt x="386" y="2030"/>
                    </a:lnTo>
                    <a:lnTo>
                      <a:pt x="379" y="2017"/>
                    </a:lnTo>
                    <a:lnTo>
                      <a:pt x="376" y="2003"/>
                    </a:lnTo>
                    <a:lnTo>
                      <a:pt x="377" y="1988"/>
                    </a:lnTo>
                    <a:lnTo>
                      <a:pt x="381" y="1972"/>
                    </a:lnTo>
                    <a:lnTo>
                      <a:pt x="382" y="1971"/>
                    </a:lnTo>
                    <a:lnTo>
                      <a:pt x="383" y="1967"/>
                    </a:lnTo>
                    <a:lnTo>
                      <a:pt x="384" y="1961"/>
                    </a:lnTo>
                    <a:lnTo>
                      <a:pt x="386" y="1952"/>
                    </a:lnTo>
                    <a:lnTo>
                      <a:pt x="387" y="1941"/>
                    </a:lnTo>
                    <a:lnTo>
                      <a:pt x="388" y="1926"/>
                    </a:lnTo>
                    <a:lnTo>
                      <a:pt x="388" y="1909"/>
                    </a:lnTo>
                    <a:lnTo>
                      <a:pt x="387" y="1890"/>
                    </a:lnTo>
                    <a:lnTo>
                      <a:pt x="385" y="1868"/>
                    </a:lnTo>
                    <a:lnTo>
                      <a:pt x="381" y="1844"/>
                    </a:lnTo>
                    <a:lnTo>
                      <a:pt x="376" y="1816"/>
                    </a:lnTo>
                    <a:lnTo>
                      <a:pt x="368" y="1786"/>
                    </a:lnTo>
                    <a:lnTo>
                      <a:pt x="357" y="1753"/>
                    </a:lnTo>
                    <a:lnTo>
                      <a:pt x="343" y="1717"/>
                    </a:lnTo>
                    <a:lnTo>
                      <a:pt x="327" y="1680"/>
                    </a:lnTo>
                    <a:lnTo>
                      <a:pt x="308" y="1639"/>
                    </a:lnTo>
                    <a:lnTo>
                      <a:pt x="284" y="1595"/>
                    </a:lnTo>
                    <a:lnTo>
                      <a:pt x="257" y="1549"/>
                    </a:lnTo>
                    <a:lnTo>
                      <a:pt x="225" y="1499"/>
                    </a:lnTo>
                    <a:lnTo>
                      <a:pt x="189" y="1448"/>
                    </a:lnTo>
                    <a:lnTo>
                      <a:pt x="187" y="1445"/>
                    </a:lnTo>
                    <a:lnTo>
                      <a:pt x="149" y="1391"/>
                    </a:lnTo>
                    <a:lnTo>
                      <a:pt x="114" y="1335"/>
                    </a:lnTo>
                    <a:lnTo>
                      <a:pt x="84" y="1277"/>
                    </a:lnTo>
                    <a:lnTo>
                      <a:pt x="59" y="1218"/>
                    </a:lnTo>
                    <a:lnTo>
                      <a:pt x="38" y="1156"/>
                    </a:lnTo>
                    <a:lnTo>
                      <a:pt x="21" y="1093"/>
                    </a:lnTo>
                    <a:lnTo>
                      <a:pt x="9" y="1028"/>
                    </a:lnTo>
                    <a:lnTo>
                      <a:pt x="2" y="963"/>
                    </a:lnTo>
                    <a:lnTo>
                      <a:pt x="0" y="897"/>
                    </a:lnTo>
                    <a:lnTo>
                      <a:pt x="3" y="823"/>
                    </a:lnTo>
                    <a:lnTo>
                      <a:pt x="11" y="751"/>
                    </a:lnTo>
                    <a:lnTo>
                      <a:pt x="25" y="682"/>
                    </a:lnTo>
                    <a:lnTo>
                      <a:pt x="46" y="613"/>
                    </a:lnTo>
                    <a:lnTo>
                      <a:pt x="70" y="548"/>
                    </a:lnTo>
                    <a:lnTo>
                      <a:pt x="100" y="485"/>
                    </a:lnTo>
                    <a:lnTo>
                      <a:pt x="134" y="425"/>
                    </a:lnTo>
                    <a:lnTo>
                      <a:pt x="173" y="367"/>
                    </a:lnTo>
                    <a:lnTo>
                      <a:pt x="216" y="313"/>
                    </a:lnTo>
                    <a:lnTo>
                      <a:pt x="263" y="263"/>
                    </a:lnTo>
                    <a:lnTo>
                      <a:pt x="313" y="216"/>
                    </a:lnTo>
                    <a:lnTo>
                      <a:pt x="367" y="173"/>
                    </a:lnTo>
                    <a:lnTo>
                      <a:pt x="424" y="134"/>
                    </a:lnTo>
                    <a:lnTo>
                      <a:pt x="484" y="100"/>
                    </a:lnTo>
                    <a:lnTo>
                      <a:pt x="547" y="70"/>
                    </a:lnTo>
                    <a:lnTo>
                      <a:pt x="614" y="46"/>
                    </a:lnTo>
                    <a:lnTo>
                      <a:pt x="681" y="26"/>
                    </a:lnTo>
                    <a:lnTo>
                      <a:pt x="751" y="12"/>
                    </a:lnTo>
                    <a:lnTo>
                      <a:pt x="822" y="3"/>
                    </a:lnTo>
                    <a:lnTo>
                      <a:pt x="896"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18" name="Freeform 8"/>
              <p:cNvSpPr>
                <a:spLocks noEditPoints="1"/>
              </p:cNvSpPr>
              <p:nvPr/>
            </p:nvSpPr>
            <p:spPr bwMode="auto">
              <a:xfrm>
                <a:off x="5456939" y="4977309"/>
                <a:ext cx="854076" cy="266700"/>
              </a:xfrm>
              <a:custGeom>
                <a:avLst/>
                <a:gdLst>
                  <a:gd name="T0" fmla="*/ 144 w 1077"/>
                  <a:gd name="T1" fmla="*/ 117 h 337"/>
                  <a:gd name="T2" fmla="*/ 134 w 1077"/>
                  <a:gd name="T3" fmla="*/ 119 h 337"/>
                  <a:gd name="T4" fmla="*/ 126 w 1077"/>
                  <a:gd name="T5" fmla="*/ 125 h 337"/>
                  <a:gd name="T6" fmla="*/ 120 w 1077"/>
                  <a:gd name="T7" fmla="*/ 133 h 337"/>
                  <a:gd name="T8" fmla="*/ 118 w 1077"/>
                  <a:gd name="T9" fmla="*/ 143 h 337"/>
                  <a:gd name="T10" fmla="*/ 118 w 1077"/>
                  <a:gd name="T11" fmla="*/ 193 h 337"/>
                  <a:gd name="T12" fmla="*/ 120 w 1077"/>
                  <a:gd name="T13" fmla="*/ 203 h 337"/>
                  <a:gd name="T14" fmla="*/ 126 w 1077"/>
                  <a:gd name="T15" fmla="*/ 213 h 337"/>
                  <a:gd name="T16" fmla="*/ 134 w 1077"/>
                  <a:gd name="T17" fmla="*/ 218 h 337"/>
                  <a:gd name="T18" fmla="*/ 144 w 1077"/>
                  <a:gd name="T19" fmla="*/ 220 h 337"/>
                  <a:gd name="T20" fmla="*/ 933 w 1077"/>
                  <a:gd name="T21" fmla="*/ 220 h 337"/>
                  <a:gd name="T22" fmla="*/ 943 w 1077"/>
                  <a:gd name="T23" fmla="*/ 218 h 337"/>
                  <a:gd name="T24" fmla="*/ 951 w 1077"/>
                  <a:gd name="T25" fmla="*/ 213 h 337"/>
                  <a:gd name="T26" fmla="*/ 958 w 1077"/>
                  <a:gd name="T27" fmla="*/ 203 h 337"/>
                  <a:gd name="T28" fmla="*/ 960 w 1077"/>
                  <a:gd name="T29" fmla="*/ 193 h 337"/>
                  <a:gd name="T30" fmla="*/ 960 w 1077"/>
                  <a:gd name="T31" fmla="*/ 143 h 337"/>
                  <a:gd name="T32" fmla="*/ 958 w 1077"/>
                  <a:gd name="T33" fmla="*/ 133 h 337"/>
                  <a:gd name="T34" fmla="*/ 951 w 1077"/>
                  <a:gd name="T35" fmla="*/ 125 h 337"/>
                  <a:gd name="T36" fmla="*/ 943 w 1077"/>
                  <a:gd name="T37" fmla="*/ 119 h 337"/>
                  <a:gd name="T38" fmla="*/ 933 w 1077"/>
                  <a:gd name="T39" fmla="*/ 117 h 337"/>
                  <a:gd name="T40" fmla="*/ 144 w 1077"/>
                  <a:gd name="T41" fmla="*/ 117 h 337"/>
                  <a:gd name="T42" fmla="*/ 144 w 1077"/>
                  <a:gd name="T43" fmla="*/ 0 h 337"/>
                  <a:gd name="T44" fmla="*/ 932 w 1077"/>
                  <a:gd name="T45" fmla="*/ 0 h 337"/>
                  <a:gd name="T46" fmla="*/ 962 w 1077"/>
                  <a:gd name="T47" fmla="*/ 3 h 337"/>
                  <a:gd name="T48" fmla="*/ 988 w 1077"/>
                  <a:gd name="T49" fmla="*/ 11 h 337"/>
                  <a:gd name="T50" fmla="*/ 1013 w 1077"/>
                  <a:gd name="T51" fmla="*/ 24 h 337"/>
                  <a:gd name="T52" fmla="*/ 1034 w 1077"/>
                  <a:gd name="T53" fmla="*/ 41 h 337"/>
                  <a:gd name="T54" fmla="*/ 1051 w 1077"/>
                  <a:gd name="T55" fmla="*/ 63 h 337"/>
                  <a:gd name="T56" fmla="*/ 1066 w 1077"/>
                  <a:gd name="T57" fmla="*/ 87 h 337"/>
                  <a:gd name="T58" fmla="*/ 1074 w 1077"/>
                  <a:gd name="T59" fmla="*/ 115 h 337"/>
                  <a:gd name="T60" fmla="*/ 1077 w 1077"/>
                  <a:gd name="T61" fmla="*/ 143 h 337"/>
                  <a:gd name="T62" fmla="*/ 1077 w 1077"/>
                  <a:gd name="T63" fmla="*/ 193 h 337"/>
                  <a:gd name="T64" fmla="*/ 1074 w 1077"/>
                  <a:gd name="T65" fmla="*/ 222 h 337"/>
                  <a:gd name="T66" fmla="*/ 1066 w 1077"/>
                  <a:gd name="T67" fmla="*/ 249 h 337"/>
                  <a:gd name="T68" fmla="*/ 1052 w 1077"/>
                  <a:gd name="T69" fmla="*/ 274 h 337"/>
                  <a:gd name="T70" fmla="*/ 1034 w 1077"/>
                  <a:gd name="T71" fmla="*/ 295 h 337"/>
                  <a:gd name="T72" fmla="*/ 1013 w 1077"/>
                  <a:gd name="T73" fmla="*/ 313 h 337"/>
                  <a:gd name="T74" fmla="*/ 988 w 1077"/>
                  <a:gd name="T75" fmla="*/ 326 h 337"/>
                  <a:gd name="T76" fmla="*/ 962 w 1077"/>
                  <a:gd name="T77" fmla="*/ 334 h 337"/>
                  <a:gd name="T78" fmla="*/ 933 w 1077"/>
                  <a:gd name="T79" fmla="*/ 337 h 337"/>
                  <a:gd name="T80" fmla="*/ 144 w 1077"/>
                  <a:gd name="T81" fmla="*/ 337 h 337"/>
                  <a:gd name="T82" fmla="*/ 116 w 1077"/>
                  <a:gd name="T83" fmla="*/ 334 h 337"/>
                  <a:gd name="T84" fmla="*/ 88 w 1077"/>
                  <a:gd name="T85" fmla="*/ 326 h 337"/>
                  <a:gd name="T86" fmla="*/ 64 w 1077"/>
                  <a:gd name="T87" fmla="*/ 313 h 337"/>
                  <a:gd name="T88" fmla="*/ 42 w 1077"/>
                  <a:gd name="T89" fmla="*/ 295 h 337"/>
                  <a:gd name="T90" fmla="*/ 25 w 1077"/>
                  <a:gd name="T91" fmla="*/ 274 h 337"/>
                  <a:gd name="T92" fmla="*/ 12 w 1077"/>
                  <a:gd name="T93" fmla="*/ 249 h 337"/>
                  <a:gd name="T94" fmla="*/ 3 w 1077"/>
                  <a:gd name="T95" fmla="*/ 222 h 337"/>
                  <a:gd name="T96" fmla="*/ 0 w 1077"/>
                  <a:gd name="T97" fmla="*/ 193 h 337"/>
                  <a:gd name="T98" fmla="*/ 0 w 1077"/>
                  <a:gd name="T99" fmla="*/ 143 h 337"/>
                  <a:gd name="T100" fmla="*/ 3 w 1077"/>
                  <a:gd name="T101" fmla="*/ 115 h 337"/>
                  <a:gd name="T102" fmla="*/ 12 w 1077"/>
                  <a:gd name="T103" fmla="*/ 87 h 337"/>
                  <a:gd name="T104" fmla="*/ 25 w 1077"/>
                  <a:gd name="T105" fmla="*/ 63 h 337"/>
                  <a:gd name="T106" fmla="*/ 42 w 1077"/>
                  <a:gd name="T107" fmla="*/ 41 h 337"/>
                  <a:gd name="T108" fmla="*/ 64 w 1077"/>
                  <a:gd name="T109" fmla="*/ 24 h 337"/>
                  <a:gd name="T110" fmla="*/ 88 w 1077"/>
                  <a:gd name="T111" fmla="*/ 11 h 337"/>
                  <a:gd name="T112" fmla="*/ 116 w 1077"/>
                  <a:gd name="T113" fmla="*/ 3 h 337"/>
                  <a:gd name="T114" fmla="*/ 144 w 1077"/>
                  <a:gd name="T115"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337">
                    <a:moveTo>
                      <a:pt x="144" y="117"/>
                    </a:moveTo>
                    <a:lnTo>
                      <a:pt x="134" y="119"/>
                    </a:lnTo>
                    <a:lnTo>
                      <a:pt x="126" y="125"/>
                    </a:lnTo>
                    <a:lnTo>
                      <a:pt x="120" y="133"/>
                    </a:lnTo>
                    <a:lnTo>
                      <a:pt x="118" y="143"/>
                    </a:lnTo>
                    <a:lnTo>
                      <a:pt x="118" y="193"/>
                    </a:lnTo>
                    <a:lnTo>
                      <a:pt x="120" y="203"/>
                    </a:lnTo>
                    <a:lnTo>
                      <a:pt x="126" y="213"/>
                    </a:lnTo>
                    <a:lnTo>
                      <a:pt x="134" y="218"/>
                    </a:lnTo>
                    <a:lnTo>
                      <a:pt x="144" y="220"/>
                    </a:lnTo>
                    <a:lnTo>
                      <a:pt x="933" y="220"/>
                    </a:lnTo>
                    <a:lnTo>
                      <a:pt x="943" y="218"/>
                    </a:lnTo>
                    <a:lnTo>
                      <a:pt x="951" y="213"/>
                    </a:lnTo>
                    <a:lnTo>
                      <a:pt x="958" y="203"/>
                    </a:lnTo>
                    <a:lnTo>
                      <a:pt x="960" y="193"/>
                    </a:lnTo>
                    <a:lnTo>
                      <a:pt x="960" y="143"/>
                    </a:lnTo>
                    <a:lnTo>
                      <a:pt x="958" y="133"/>
                    </a:lnTo>
                    <a:lnTo>
                      <a:pt x="951" y="125"/>
                    </a:lnTo>
                    <a:lnTo>
                      <a:pt x="943" y="119"/>
                    </a:lnTo>
                    <a:lnTo>
                      <a:pt x="933" y="117"/>
                    </a:lnTo>
                    <a:lnTo>
                      <a:pt x="144" y="117"/>
                    </a:lnTo>
                    <a:close/>
                    <a:moveTo>
                      <a:pt x="144" y="0"/>
                    </a:moveTo>
                    <a:lnTo>
                      <a:pt x="932" y="0"/>
                    </a:lnTo>
                    <a:lnTo>
                      <a:pt x="962" y="3"/>
                    </a:lnTo>
                    <a:lnTo>
                      <a:pt x="988" y="11"/>
                    </a:lnTo>
                    <a:lnTo>
                      <a:pt x="1013" y="24"/>
                    </a:lnTo>
                    <a:lnTo>
                      <a:pt x="1034" y="41"/>
                    </a:lnTo>
                    <a:lnTo>
                      <a:pt x="1051" y="63"/>
                    </a:lnTo>
                    <a:lnTo>
                      <a:pt x="1066" y="87"/>
                    </a:lnTo>
                    <a:lnTo>
                      <a:pt x="1074" y="115"/>
                    </a:lnTo>
                    <a:lnTo>
                      <a:pt x="1077" y="143"/>
                    </a:lnTo>
                    <a:lnTo>
                      <a:pt x="1077" y="193"/>
                    </a:lnTo>
                    <a:lnTo>
                      <a:pt x="1074" y="222"/>
                    </a:lnTo>
                    <a:lnTo>
                      <a:pt x="1066" y="249"/>
                    </a:lnTo>
                    <a:lnTo>
                      <a:pt x="1052" y="274"/>
                    </a:lnTo>
                    <a:lnTo>
                      <a:pt x="1034" y="295"/>
                    </a:lnTo>
                    <a:lnTo>
                      <a:pt x="1013" y="313"/>
                    </a:lnTo>
                    <a:lnTo>
                      <a:pt x="988" y="326"/>
                    </a:lnTo>
                    <a:lnTo>
                      <a:pt x="962" y="334"/>
                    </a:lnTo>
                    <a:lnTo>
                      <a:pt x="933" y="337"/>
                    </a:lnTo>
                    <a:lnTo>
                      <a:pt x="144" y="337"/>
                    </a:lnTo>
                    <a:lnTo>
                      <a:pt x="116" y="334"/>
                    </a:lnTo>
                    <a:lnTo>
                      <a:pt x="88" y="326"/>
                    </a:lnTo>
                    <a:lnTo>
                      <a:pt x="64" y="313"/>
                    </a:lnTo>
                    <a:lnTo>
                      <a:pt x="42" y="295"/>
                    </a:lnTo>
                    <a:lnTo>
                      <a:pt x="25" y="274"/>
                    </a:lnTo>
                    <a:lnTo>
                      <a:pt x="12" y="249"/>
                    </a:lnTo>
                    <a:lnTo>
                      <a:pt x="3" y="222"/>
                    </a:lnTo>
                    <a:lnTo>
                      <a:pt x="0" y="193"/>
                    </a:lnTo>
                    <a:lnTo>
                      <a:pt x="0" y="143"/>
                    </a:lnTo>
                    <a:lnTo>
                      <a:pt x="3" y="115"/>
                    </a:lnTo>
                    <a:lnTo>
                      <a:pt x="12" y="87"/>
                    </a:lnTo>
                    <a:lnTo>
                      <a:pt x="25" y="63"/>
                    </a:lnTo>
                    <a:lnTo>
                      <a:pt x="42" y="41"/>
                    </a:lnTo>
                    <a:lnTo>
                      <a:pt x="64" y="24"/>
                    </a:lnTo>
                    <a:lnTo>
                      <a:pt x="88" y="11"/>
                    </a:lnTo>
                    <a:lnTo>
                      <a:pt x="116" y="3"/>
                    </a:lnTo>
                    <a:lnTo>
                      <a:pt x="144"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19" name="Freeform 9"/>
              <p:cNvSpPr>
                <a:spLocks/>
              </p:cNvSpPr>
              <p:nvPr/>
            </p:nvSpPr>
            <p:spPr bwMode="auto">
              <a:xfrm>
                <a:off x="5599813" y="5315447"/>
                <a:ext cx="595314" cy="330200"/>
              </a:xfrm>
              <a:custGeom>
                <a:avLst/>
                <a:gdLst>
                  <a:gd name="T0" fmla="*/ 58 w 748"/>
                  <a:gd name="T1" fmla="*/ 0 h 416"/>
                  <a:gd name="T2" fmla="*/ 76 w 748"/>
                  <a:gd name="T3" fmla="*/ 3 h 416"/>
                  <a:gd name="T4" fmla="*/ 93 w 748"/>
                  <a:gd name="T5" fmla="*/ 11 h 416"/>
                  <a:gd name="T6" fmla="*/ 105 w 748"/>
                  <a:gd name="T7" fmla="*/ 24 h 416"/>
                  <a:gd name="T8" fmla="*/ 114 w 748"/>
                  <a:gd name="T9" fmla="*/ 39 h 416"/>
                  <a:gd name="T10" fmla="*/ 116 w 748"/>
                  <a:gd name="T11" fmla="*/ 58 h 416"/>
                  <a:gd name="T12" fmla="*/ 116 w 748"/>
                  <a:gd name="T13" fmla="*/ 175 h 416"/>
                  <a:gd name="T14" fmla="*/ 373 w 748"/>
                  <a:gd name="T15" fmla="*/ 292 h 416"/>
                  <a:gd name="T16" fmla="*/ 631 w 748"/>
                  <a:gd name="T17" fmla="*/ 171 h 416"/>
                  <a:gd name="T18" fmla="*/ 631 w 748"/>
                  <a:gd name="T19" fmla="*/ 58 h 416"/>
                  <a:gd name="T20" fmla="*/ 634 w 748"/>
                  <a:gd name="T21" fmla="*/ 39 h 416"/>
                  <a:gd name="T22" fmla="*/ 642 w 748"/>
                  <a:gd name="T23" fmla="*/ 24 h 416"/>
                  <a:gd name="T24" fmla="*/ 655 w 748"/>
                  <a:gd name="T25" fmla="*/ 11 h 416"/>
                  <a:gd name="T26" fmla="*/ 671 w 748"/>
                  <a:gd name="T27" fmla="*/ 3 h 416"/>
                  <a:gd name="T28" fmla="*/ 689 w 748"/>
                  <a:gd name="T29" fmla="*/ 0 h 416"/>
                  <a:gd name="T30" fmla="*/ 708 w 748"/>
                  <a:gd name="T31" fmla="*/ 3 h 416"/>
                  <a:gd name="T32" fmla="*/ 724 w 748"/>
                  <a:gd name="T33" fmla="*/ 11 h 416"/>
                  <a:gd name="T34" fmla="*/ 737 w 748"/>
                  <a:gd name="T35" fmla="*/ 24 h 416"/>
                  <a:gd name="T36" fmla="*/ 745 w 748"/>
                  <a:gd name="T37" fmla="*/ 39 h 416"/>
                  <a:gd name="T38" fmla="*/ 748 w 748"/>
                  <a:gd name="T39" fmla="*/ 58 h 416"/>
                  <a:gd name="T40" fmla="*/ 748 w 748"/>
                  <a:gd name="T41" fmla="*/ 208 h 416"/>
                  <a:gd name="T42" fmla="*/ 745 w 748"/>
                  <a:gd name="T43" fmla="*/ 224 h 416"/>
                  <a:gd name="T44" fmla="*/ 739 w 748"/>
                  <a:gd name="T45" fmla="*/ 239 h 416"/>
                  <a:gd name="T46" fmla="*/ 729 w 748"/>
                  <a:gd name="T47" fmla="*/ 251 h 416"/>
                  <a:gd name="T48" fmla="*/ 714 w 748"/>
                  <a:gd name="T49" fmla="*/ 261 h 416"/>
                  <a:gd name="T50" fmla="*/ 398 w 748"/>
                  <a:gd name="T51" fmla="*/ 410 h 416"/>
                  <a:gd name="T52" fmla="*/ 386 w 748"/>
                  <a:gd name="T53" fmla="*/ 414 h 416"/>
                  <a:gd name="T54" fmla="*/ 373 w 748"/>
                  <a:gd name="T55" fmla="*/ 416 h 416"/>
                  <a:gd name="T56" fmla="*/ 361 w 748"/>
                  <a:gd name="T57" fmla="*/ 414 h 416"/>
                  <a:gd name="T58" fmla="*/ 349 w 748"/>
                  <a:gd name="T59" fmla="*/ 410 h 416"/>
                  <a:gd name="T60" fmla="*/ 33 w 748"/>
                  <a:gd name="T61" fmla="*/ 266 h 416"/>
                  <a:gd name="T62" fmla="*/ 19 w 748"/>
                  <a:gd name="T63" fmla="*/ 257 h 416"/>
                  <a:gd name="T64" fmla="*/ 9 w 748"/>
                  <a:gd name="T65" fmla="*/ 244 h 416"/>
                  <a:gd name="T66" fmla="*/ 2 w 748"/>
                  <a:gd name="T67" fmla="*/ 229 h 416"/>
                  <a:gd name="T68" fmla="*/ 0 w 748"/>
                  <a:gd name="T69" fmla="*/ 213 h 416"/>
                  <a:gd name="T70" fmla="*/ 0 w 748"/>
                  <a:gd name="T71" fmla="*/ 58 h 416"/>
                  <a:gd name="T72" fmla="*/ 3 w 748"/>
                  <a:gd name="T73" fmla="*/ 39 h 416"/>
                  <a:gd name="T74" fmla="*/ 11 w 748"/>
                  <a:gd name="T75" fmla="*/ 24 h 416"/>
                  <a:gd name="T76" fmla="*/ 23 w 748"/>
                  <a:gd name="T77" fmla="*/ 11 h 416"/>
                  <a:gd name="T78" fmla="*/ 40 w 748"/>
                  <a:gd name="T79" fmla="*/ 3 h 416"/>
                  <a:gd name="T80" fmla="*/ 58 w 748"/>
                  <a:gd name="T81"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8" h="416">
                    <a:moveTo>
                      <a:pt x="58" y="0"/>
                    </a:moveTo>
                    <a:lnTo>
                      <a:pt x="76" y="3"/>
                    </a:lnTo>
                    <a:lnTo>
                      <a:pt x="93" y="11"/>
                    </a:lnTo>
                    <a:lnTo>
                      <a:pt x="105" y="24"/>
                    </a:lnTo>
                    <a:lnTo>
                      <a:pt x="114" y="39"/>
                    </a:lnTo>
                    <a:lnTo>
                      <a:pt x="116" y="58"/>
                    </a:lnTo>
                    <a:lnTo>
                      <a:pt x="116" y="175"/>
                    </a:lnTo>
                    <a:lnTo>
                      <a:pt x="373" y="292"/>
                    </a:lnTo>
                    <a:lnTo>
                      <a:pt x="631" y="171"/>
                    </a:lnTo>
                    <a:lnTo>
                      <a:pt x="631" y="58"/>
                    </a:lnTo>
                    <a:lnTo>
                      <a:pt x="634" y="39"/>
                    </a:lnTo>
                    <a:lnTo>
                      <a:pt x="642" y="24"/>
                    </a:lnTo>
                    <a:lnTo>
                      <a:pt x="655" y="11"/>
                    </a:lnTo>
                    <a:lnTo>
                      <a:pt x="671" y="3"/>
                    </a:lnTo>
                    <a:lnTo>
                      <a:pt x="689" y="0"/>
                    </a:lnTo>
                    <a:lnTo>
                      <a:pt x="708" y="3"/>
                    </a:lnTo>
                    <a:lnTo>
                      <a:pt x="724" y="11"/>
                    </a:lnTo>
                    <a:lnTo>
                      <a:pt x="737" y="24"/>
                    </a:lnTo>
                    <a:lnTo>
                      <a:pt x="745" y="39"/>
                    </a:lnTo>
                    <a:lnTo>
                      <a:pt x="748" y="58"/>
                    </a:lnTo>
                    <a:lnTo>
                      <a:pt x="748" y="208"/>
                    </a:lnTo>
                    <a:lnTo>
                      <a:pt x="745" y="224"/>
                    </a:lnTo>
                    <a:lnTo>
                      <a:pt x="739" y="239"/>
                    </a:lnTo>
                    <a:lnTo>
                      <a:pt x="729" y="251"/>
                    </a:lnTo>
                    <a:lnTo>
                      <a:pt x="714" y="261"/>
                    </a:lnTo>
                    <a:lnTo>
                      <a:pt x="398" y="410"/>
                    </a:lnTo>
                    <a:lnTo>
                      <a:pt x="386" y="414"/>
                    </a:lnTo>
                    <a:lnTo>
                      <a:pt x="373" y="416"/>
                    </a:lnTo>
                    <a:lnTo>
                      <a:pt x="361" y="414"/>
                    </a:lnTo>
                    <a:lnTo>
                      <a:pt x="349" y="410"/>
                    </a:lnTo>
                    <a:lnTo>
                      <a:pt x="33" y="266"/>
                    </a:lnTo>
                    <a:lnTo>
                      <a:pt x="19" y="257"/>
                    </a:lnTo>
                    <a:lnTo>
                      <a:pt x="9" y="244"/>
                    </a:lnTo>
                    <a:lnTo>
                      <a:pt x="2" y="229"/>
                    </a:lnTo>
                    <a:lnTo>
                      <a:pt x="0" y="213"/>
                    </a:lnTo>
                    <a:lnTo>
                      <a:pt x="0" y="58"/>
                    </a:lnTo>
                    <a:lnTo>
                      <a:pt x="3" y="39"/>
                    </a:lnTo>
                    <a:lnTo>
                      <a:pt x="11" y="24"/>
                    </a:lnTo>
                    <a:lnTo>
                      <a:pt x="23" y="11"/>
                    </a:lnTo>
                    <a:lnTo>
                      <a:pt x="40"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0" name="Freeform 10"/>
              <p:cNvSpPr>
                <a:spLocks/>
              </p:cNvSpPr>
              <p:nvPr/>
            </p:nvSpPr>
            <p:spPr bwMode="auto">
              <a:xfrm>
                <a:off x="6580890" y="4564559"/>
                <a:ext cx="406401" cy="325438"/>
              </a:xfrm>
              <a:custGeom>
                <a:avLst/>
                <a:gdLst>
                  <a:gd name="T0" fmla="*/ 64 w 513"/>
                  <a:gd name="T1" fmla="*/ 0 h 408"/>
                  <a:gd name="T2" fmla="*/ 79 w 513"/>
                  <a:gd name="T3" fmla="*/ 3 h 408"/>
                  <a:gd name="T4" fmla="*/ 93 w 513"/>
                  <a:gd name="T5" fmla="*/ 10 h 408"/>
                  <a:gd name="T6" fmla="*/ 490 w 513"/>
                  <a:gd name="T7" fmla="*/ 302 h 408"/>
                  <a:gd name="T8" fmla="*/ 501 w 513"/>
                  <a:gd name="T9" fmla="*/ 314 h 408"/>
                  <a:gd name="T10" fmla="*/ 509 w 513"/>
                  <a:gd name="T11" fmla="*/ 327 h 408"/>
                  <a:gd name="T12" fmla="*/ 513 w 513"/>
                  <a:gd name="T13" fmla="*/ 341 h 408"/>
                  <a:gd name="T14" fmla="*/ 513 w 513"/>
                  <a:gd name="T15" fmla="*/ 356 h 408"/>
                  <a:gd name="T16" fmla="*/ 510 w 513"/>
                  <a:gd name="T17" fmla="*/ 371 h 408"/>
                  <a:gd name="T18" fmla="*/ 502 w 513"/>
                  <a:gd name="T19" fmla="*/ 385 h 408"/>
                  <a:gd name="T20" fmla="*/ 493 w 513"/>
                  <a:gd name="T21" fmla="*/ 395 h 408"/>
                  <a:gd name="T22" fmla="*/ 481 w 513"/>
                  <a:gd name="T23" fmla="*/ 402 h 408"/>
                  <a:gd name="T24" fmla="*/ 468 w 513"/>
                  <a:gd name="T25" fmla="*/ 407 h 408"/>
                  <a:gd name="T26" fmla="*/ 455 w 513"/>
                  <a:gd name="T27" fmla="*/ 408 h 408"/>
                  <a:gd name="T28" fmla="*/ 443 w 513"/>
                  <a:gd name="T29" fmla="*/ 407 h 408"/>
                  <a:gd name="T30" fmla="*/ 431 w 513"/>
                  <a:gd name="T31" fmla="*/ 403 h 408"/>
                  <a:gd name="T32" fmla="*/ 420 w 513"/>
                  <a:gd name="T33" fmla="*/ 397 h 408"/>
                  <a:gd name="T34" fmla="*/ 24 w 513"/>
                  <a:gd name="T35" fmla="*/ 105 h 408"/>
                  <a:gd name="T36" fmla="*/ 13 w 513"/>
                  <a:gd name="T37" fmla="*/ 93 h 408"/>
                  <a:gd name="T38" fmla="*/ 4 w 513"/>
                  <a:gd name="T39" fmla="*/ 80 h 408"/>
                  <a:gd name="T40" fmla="*/ 0 w 513"/>
                  <a:gd name="T41" fmla="*/ 66 h 408"/>
                  <a:gd name="T42" fmla="*/ 0 w 513"/>
                  <a:gd name="T43" fmla="*/ 51 h 408"/>
                  <a:gd name="T44" fmla="*/ 3 w 513"/>
                  <a:gd name="T45" fmla="*/ 36 h 408"/>
                  <a:gd name="T46" fmla="*/ 11 w 513"/>
                  <a:gd name="T47" fmla="*/ 22 h 408"/>
                  <a:gd name="T48" fmla="*/ 22 w 513"/>
                  <a:gd name="T49" fmla="*/ 11 h 408"/>
                  <a:gd name="T50" fmla="*/ 35 w 513"/>
                  <a:gd name="T51" fmla="*/ 4 h 408"/>
                  <a:gd name="T52" fmla="*/ 49 w 513"/>
                  <a:gd name="T53" fmla="*/ 0 h 408"/>
                  <a:gd name="T54" fmla="*/ 64 w 513"/>
                  <a:gd name="T5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3" h="408">
                    <a:moveTo>
                      <a:pt x="64" y="0"/>
                    </a:moveTo>
                    <a:lnTo>
                      <a:pt x="79" y="3"/>
                    </a:lnTo>
                    <a:lnTo>
                      <a:pt x="93" y="10"/>
                    </a:lnTo>
                    <a:lnTo>
                      <a:pt x="490" y="302"/>
                    </a:lnTo>
                    <a:lnTo>
                      <a:pt x="501" y="314"/>
                    </a:lnTo>
                    <a:lnTo>
                      <a:pt x="509" y="327"/>
                    </a:lnTo>
                    <a:lnTo>
                      <a:pt x="513" y="341"/>
                    </a:lnTo>
                    <a:lnTo>
                      <a:pt x="513" y="356"/>
                    </a:lnTo>
                    <a:lnTo>
                      <a:pt x="510" y="371"/>
                    </a:lnTo>
                    <a:lnTo>
                      <a:pt x="502" y="385"/>
                    </a:lnTo>
                    <a:lnTo>
                      <a:pt x="493" y="395"/>
                    </a:lnTo>
                    <a:lnTo>
                      <a:pt x="481" y="402"/>
                    </a:lnTo>
                    <a:lnTo>
                      <a:pt x="468" y="407"/>
                    </a:lnTo>
                    <a:lnTo>
                      <a:pt x="455" y="408"/>
                    </a:lnTo>
                    <a:lnTo>
                      <a:pt x="443" y="407"/>
                    </a:lnTo>
                    <a:lnTo>
                      <a:pt x="431" y="403"/>
                    </a:lnTo>
                    <a:lnTo>
                      <a:pt x="420" y="397"/>
                    </a:lnTo>
                    <a:lnTo>
                      <a:pt x="24" y="105"/>
                    </a:lnTo>
                    <a:lnTo>
                      <a:pt x="13" y="93"/>
                    </a:lnTo>
                    <a:lnTo>
                      <a:pt x="4" y="80"/>
                    </a:lnTo>
                    <a:lnTo>
                      <a:pt x="0" y="66"/>
                    </a:lnTo>
                    <a:lnTo>
                      <a:pt x="0" y="51"/>
                    </a:lnTo>
                    <a:lnTo>
                      <a:pt x="3" y="36"/>
                    </a:lnTo>
                    <a:lnTo>
                      <a:pt x="11" y="22"/>
                    </a:lnTo>
                    <a:lnTo>
                      <a:pt x="22" y="11"/>
                    </a:lnTo>
                    <a:lnTo>
                      <a:pt x="35" y="4"/>
                    </a:lnTo>
                    <a:lnTo>
                      <a:pt x="49" y="0"/>
                    </a:lnTo>
                    <a:lnTo>
                      <a:pt x="64"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1" name="Freeform 11"/>
              <p:cNvSpPr>
                <a:spLocks/>
              </p:cNvSpPr>
              <p:nvPr/>
            </p:nvSpPr>
            <p:spPr bwMode="auto">
              <a:xfrm>
                <a:off x="4791774" y="3245344"/>
                <a:ext cx="414339" cy="330200"/>
              </a:xfrm>
              <a:custGeom>
                <a:avLst/>
                <a:gdLst>
                  <a:gd name="T0" fmla="*/ 65 w 522"/>
                  <a:gd name="T1" fmla="*/ 0 h 416"/>
                  <a:gd name="T2" fmla="*/ 80 w 522"/>
                  <a:gd name="T3" fmla="*/ 4 h 416"/>
                  <a:gd name="T4" fmla="*/ 93 w 522"/>
                  <a:gd name="T5" fmla="*/ 11 h 416"/>
                  <a:gd name="T6" fmla="*/ 499 w 522"/>
                  <a:gd name="T7" fmla="*/ 311 h 416"/>
                  <a:gd name="T8" fmla="*/ 510 w 522"/>
                  <a:gd name="T9" fmla="*/ 321 h 416"/>
                  <a:gd name="T10" fmla="*/ 518 w 522"/>
                  <a:gd name="T11" fmla="*/ 334 h 416"/>
                  <a:gd name="T12" fmla="*/ 522 w 522"/>
                  <a:gd name="T13" fmla="*/ 349 h 416"/>
                  <a:gd name="T14" fmla="*/ 522 w 522"/>
                  <a:gd name="T15" fmla="*/ 364 h 416"/>
                  <a:gd name="T16" fmla="*/ 519 w 522"/>
                  <a:gd name="T17" fmla="*/ 379 h 416"/>
                  <a:gd name="T18" fmla="*/ 511 w 522"/>
                  <a:gd name="T19" fmla="*/ 392 h 416"/>
                  <a:gd name="T20" fmla="*/ 502 w 522"/>
                  <a:gd name="T21" fmla="*/ 403 h 416"/>
                  <a:gd name="T22" fmla="*/ 491 w 522"/>
                  <a:gd name="T23" fmla="*/ 410 h 416"/>
                  <a:gd name="T24" fmla="*/ 477 w 522"/>
                  <a:gd name="T25" fmla="*/ 415 h 416"/>
                  <a:gd name="T26" fmla="*/ 464 w 522"/>
                  <a:gd name="T27" fmla="*/ 416 h 416"/>
                  <a:gd name="T28" fmla="*/ 452 w 522"/>
                  <a:gd name="T29" fmla="*/ 415 h 416"/>
                  <a:gd name="T30" fmla="*/ 441 w 522"/>
                  <a:gd name="T31" fmla="*/ 411 h 416"/>
                  <a:gd name="T32" fmla="*/ 430 w 522"/>
                  <a:gd name="T33" fmla="*/ 405 h 416"/>
                  <a:gd name="T34" fmla="*/ 24 w 522"/>
                  <a:gd name="T35" fmla="*/ 106 h 416"/>
                  <a:gd name="T36" fmla="*/ 13 w 522"/>
                  <a:gd name="T37" fmla="*/ 95 h 416"/>
                  <a:gd name="T38" fmla="*/ 4 w 522"/>
                  <a:gd name="T39" fmla="*/ 81 h 416"/>
                  <a:gd name="T40" fmla="*/ 0 w 522"/>
                  <a:gd name="T41" fmla="*/ 67 h 416"/>
                  <a:gd name="T42" fmla="*/ 0 w 522"/>
                  <a:gd name="T43" fmla="*/ 52 h 416"/>
                  <a:gd name="T44" fmla="*/ 4 w 522"/>
                  <a:gd name="T45" fmla="*/ 38 h 416"/>
                  <a:gd name="T46" fmla="*/ 12 w 522"/>
                  <a:gd name="T47" fmla="*/ 23 h 416"/>
                  <a:gd name="T48" fmla="*/ 23 w 522"/>
                  <a:gd name="T49" fmla="*/ 12 h 416"/>
                  <a:gd name="T50" fmla="*/ 36 w 522"/>
                  <a:gd name="T51" fmla="*/ 5 h 416"/>
                  <a:gd name="T52" fmla="*/ 50 w 522"/>
                  <a:gd name="T53" fmla="*/ 1 h 416"/>
                  <a:gd name="T54" fmla="*/ 65 w 522"/>
                  <a:gd name="T5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2" h="416">
                    <a:moveTo>
                      <a:pt x="65" y="0"/>
                    </a:moveTo>
                    <a:lnTo>
                      <a:pt x="80" y="4"/>
                    </a:lnTo>
                    <a:lnTo>
                      <a:pt x="93" y="11"/>
                    </a:lnTo>
                    <a:lnTo>
                      <a:pt x="499" y="311"/>
                    </a:lnTo>
                    <a:lnTo>
                      <a:pt x="510" y="321"/>
                    </a:lnTo>
                    <a:lnTo>
                      <a:pt x="518" y="334"/>
                    </a:lnTo>
                    <a:lnTo>
                      <a:pt x="522" y="349"/>
                    </a:lnTo>
                    <a:lnTo>
                      <a:pt x="522" y="364"/>
                    </a:lnTo>
                    <a:lnTo>
                      <a:pt x="519" y="379"/>
                    </a:lnTo>
                    <a:lnTo>
                      <a:pt x="511" y="392"/>
                    </a:lnTo>
                    <a:lnTo>
                      <a:pt x="502" y="403"/>
                    </a:lnTo>
                    <a:lnTo>
                      <a:pt x="491" y="410"/>
                    </a:lnTo>
                    <a:lnTo>
                      <a:pt x="477" y="415"/>
                    </a:lnTo>
                    <a:lnTo>
                      <a:pt x="464" y="416"/>
                    </a:lnTo>
                    <a:lnTo>
                      <a:pt x="452" y="415"/>
                    </a:lnTo>
                    <a:lnTo>
                      <a:pt x="441" y="411"/>
                    </a:lnTo>
                    <a:lnTo>
                      <a:pt x="430" y="405"/>
                    </a:lnTo>
                    <a:lnTo>
                      <a:pt x="24" y="106"/>
                    </a:lnTo>
                    <a:lnTo>
                      <a:pt x="13" y="95"/>
                    </a:lnTo>
                    <a:lnTo>
                      <a:pt x="4" y="81"/>
                    </a:lnTo>
                    <a:lnTo>
                      <a:pt x="0" y="67"/>
                    </a:lnTo>
                    <a:lnTo>
                      <a:pt x="0" y="52"/>
                    </a:lnTo>
                    <a:lnTo>
                      <a:pt x="4" y="38"/>
                    </a:lnTo>
                    <a:lnTo>
                      <a:pt x="12" y="23"/>
                    </a:lnTo>
                    <a:lnTo>
                      <a:pt x="23" y="12"/>
                    </a:lnTo>
                    <a:lnTo>
                      <a:pt x="36" y="5"/>
                    </a:lnTo>
                    <a:lnTo>
                      <a:pt x="50" y="1"/>
                    </a:lnTo>
                    <a:lnTo>
                      <a:pt x="65"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2" name="Freeform 12"/>
              <p:cNvSpPr>
                <a:spLocks/>
              </p:cNvSpPr>
              <p:nvPr/>
            </p:nvSpPr>
            <p:spPr bwMode="auto">
              <a:xfrm>
                <a:off x="4791774" y="4548684"/>
                <a:ext cx="428626" cy="341313"/>
              </a:xfrm>
              <a:custGeom>
                <a:avLst/>
                <a:gdLst>
                  <a:gd name="T0" fmla="*/ 476 w 541"/>
                  <a:gd name="T1" fmla="*/ 0 h 429"/>
                  <a:gd name="T2" fmla="*/ 492 w 541"/>
                  <a:gd name="T3" fmla="*/ 0 h 429"/>
                  <a:gd name="T4" fmla="*/ 506 w 541"/>
                  <a:gd name="T5" fmla="*/ 4 h 429"/>
                  <a:gd name="T6" fmla="*/ 519 w 541"/>
                  <a:gd name="T7" fmla="*/ 12 h 429"/>
                  <a:gd name="T8" fmla="*/ 529 w 541"/>
                  <a:gd name="T9" fmla="*/ 24 h 429"/>
                  <a:gd name="T10" fmla="*/ 538 w 541"/>
                  <a:gd name="T11" fmla="*/ 37 h 429"/>
                  <a:gd name="T12" fmla="*/ 541 w 541"/>
                  <a:gd name="T13" fmla="*/ 52 h 429"/>
                  <a:gd name="T14" fmla="*/ 541 w 541"/>
                  <a:gd name="T15" fmla="*/ 67 h 429"/>
                  <a:gd name="T16" fmla="*/ 537 w 541"/>
                  <a:gd name="T17" fmla="*/ 82 h 429"/>
                  <a:gd name="T18" fmla="*/ 528 w 541"/>
                  <a:gd name="T19" fmla="*/ 94 h 429"/>
                  <a:gd name="T20" fmla="*/ 517 w 541"/>
                  <a:gd name="T21" fmla="*/ 105 h 429"/>
                  <a:gd name="T22" fmla="*/ 93 w 541"/>
                  <a:gd name="T23" fmla="*/ 418 h 429"/>
                  <a:gd name="T24" fmla="*/ 83 w 541"/>
                  <a:gd name="T25" fmla="*/ 424 h 429"/>
                  <a:gd name="T26" fmla="*/ 71 w 541"/>
                  <a:gd name="T27" fmla="*/ 428 h 429"/>
                  <a:gd name="T28" fmla="*/ 59 w 541"/>
                  <a:gd name="T29" fmla="*/ 429 h 429"/>
                  <a:gd name="T30" fmla="*/ 45 w 541"/>
                  <a:gd name="T31" fmla="*/ 428 h 429"/>
                  <a:gd name="T32" fmla="*/ 33 w 541"/>
                  <a:gd name="T33" fmla="*/ 423 h 429"/>
                  <a:gd name="T34" fmla="*/ 22 w 541"/>
                  <a:gd name="T35" fmla="*/ 416 h 429"/>
                  <a:gd name="T36" fmla="*/ 12 w 541"/>
                  <a:gd name="T37" fmla="*/ 406 h 429"/>
                  <a:gd name="T38" fmla="*/ 4 w 541"/>
                  <a:gd name="T39" fmla="*/ 392 h 429"/>
                  <a:gd name="T40" fmla="*/ 0 w 541"/>
                  <a:gd name="T41" fmla="*/ 377 h 429"/>
                  <a:gd name="T42" fmla="*/ 0 w 541"/>
                  <a:gd name="T43" fmla="*/ 362 h 429"/>
                  <a:gd name="T44" fmla="*/ 4 w 541"/>
                  <a:gd name="T45" fmla="*/ 348 h 429"/>
                  <a:gd name="T46" fmla="*/ 13 w 541"/>
                  <a:gd name="T47" fmla="*/ 335 h 429"/>
                  <a:gd name="T48" fmla="*/ 24 w 541"/>
                  <a:gd name="T49" fmla="*/ 323 h 429"/>
                  <a:gd name="T50" fmla="*/ 448 w 541"/>
                  <a:gd name="T51" fmla="*/ 11 h 429"/>
                  <a:gd name="T52" fmla="*/ 462 w 541"/>
                  <a:gd name="T53" fmla="*/ 3 h 429"/>
                  <a:gd name="T54" fmla="*/ 476 w 541"/>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1" h="429">
                    <a:moveTo>
                      <a:pt x="476" y="0"/>
                    </a:moveTo>
                    <a:lnTo>
                      <a:pt x="492" y="0"/>
                    </a:lnTo>
                    <a:lnTo>
                      <a:pt x="506" y="4"/>
                    </a:lnTo>
                    <a:lnTo>
                      <a:pt x="519" y="12"/>
                    </a:lnTo>
                    <a:lnTo>
                      <a:pt x="529" y="24"/>
                    </a:lnTo>
                    <a:lnTo>
                      <a:pt x="538" y="37"/>
                    </a:lnTo>
                    <a:lnTo>
                      <a:pt x="541" y="52"/>
                    </a:lnTo>
                    <a:lnTo>
                      <a:pt x="541" y="67"/>
                    </a:lnTo>
                    <a:lnTo>
                      <a:pt x="537" y="82"/>
                    </a:lnTo>
                    <a:lnTo>
                      <a:pt x="528" y="94"/>
                    </a:lnTo>
                    <a:lnTo>
                      <a:pt x="517" y="105"/>
                    </a:lnTo>
                    <a:lnTo>
                      <a:pt x="93" y="418"/>
                    </a:lnTo>
                    <a:lnTo>
                      <a:pt x="83" y="424"/>
                    </a:lnTo>
                    <a:lnTo>
                      <a:pt x="71" y="428"/>
                    </a:lnTo>
                    <a:lnTo>
                      <a:pt x="59" y="429"/>
                    </a:lnTo>
                    <a:lnTo>
                      <a:pt x="45" y="428"/>
                    </a:lnTo>
                    <a:lnTo>
                      <a:pt x="33" y="423"/>
                    </a:lnTo>
                    <a:lnTo>
                      <a:pt x="22" y="416"/>
                    </a:lnTo>
                    <a:lnTo>
                      <a:pt x="12" y="406"/>
                    </a:lnTo>
                    <a:lnTo>
                      <a:pt x="4" y="392"/>
                    </a:lnTo>
                    <a:lnTo>
                      <a:pt x="0" y="377"/>
                    </a:lnTo>
                    <a:lnTo>
                      <a:pt x="0" y="362"/>
                    </a:lnTo>
                    <a:lnTo>
                      <a:pt x="4" y="348"/>
                    </a:lnTo>
                    <a:lnTo>
                      <a:pt x="13" y="335"/>
                    </a:lnTo>
                    <a:lnTo>
                      <a:pt x="24" y="323"/>
                    </a:lnTo>
                    <a:lnTo>
                      <a:pt x="448" y="11"/>
                    </a:lnTo>
                    <a:lnTo>
                      <a:pt x="462" y="3"/>
                    </a:lnTo>
                    <a:lnTo>
                      <a:pt x="476"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3" name="Freeform 13"/>
              <p:cNvSpPr>
                <a:spLocks/>
              </p:cNvSpPr>
              <p:nvPr/>
            </p:nvSpPr>
            <p:spPr bwMode="auto">
              <a:xfrm>
                <a:off x="6593590" y="3245344"/>
                <a:ext cx="393701" cy="315913"/>
              </a:xfrm>
              <a:custGeom>
                <a:avLst/>
                <a:gdLst>
                  <a:gd name="T0" fmla="*/ 431 w 495"/>
                  <a:gd name="T1" fmla="*/ 0 h 398"/>
                  <a:gd name="T2" fmla="*/ 446 w 495"/>
                  <a:gd name="T3" fmla="*/ 1 h 398"/>
                  <a:gd name="T4" fmla="*/ 460 w 495"/>
                  <a:gd name="T5" fmla="*/ 5 h 398"/>
                  <a:gd name="T6" fmla="*/ 474 w 495"/>
                  <a:gd name="T7" fmla="*/ 12 h 398"/>
                  <a:gd name="T8" fmla="*/ 484 w 495"/>
                  <a:gd name="T9" fmla="*/ 23 h 398"/>
                  <a:gd name="T10" fmla="*/ 492 w 495"/>
                  <a:gd name="T11" fmla="*/ 38 h 398"/>
                  <a:gd name="T12" fmla="*/ 495 w 495"/>
                  <a:gd name="T13" fmla="*/ 52 h 398"/>
                  <a:gd name="T14" fmla="*/ 495 w 495"/>
                  <a:gd name="T15" fmla="*/ 67 h 398"/>
                  <a:gd name="T16" fmla="*/ 491 w 495"/>
                  <a:gd name="T17" fmla="*/ 81 h 398"/>
                  <a:gd name="T18" fmla="*/ 483 w 495"/>
                  <a:gd name="T19" fmla="*/ 95 h 398"/>
                  <a:gd name="T20" fmla="*/ 472 w 495"/>
                  <a:gd name="T21" fmla="*/ 106 h 398"/>
                  <a:gd name="T22" fmla="*/ 92 w 495"/>
                  <a:gd name="T23" fmla="*/ 385 h 398"/>
                  <a:gd name="T24" fmla="*/ 81 w 495"/>
                  <a:gd name="T25" fmla="*/ 391 h 398"/>
                  <a:gd name="T26" fmla="*/ 70 w 495"/>
                  <a:gd name="T27" fmla="*/ 395 h 398"/>
                  <a:gd name="T28" fmla="*/ 58 w 495"/>
                  <a:gd name="T29" fmla="*/ 398 h 398"/>
                  <a:gd name="T30" fmla="*/ 44 w 495"/>
                  <a:gd name="T31" fmla="*/ 395 h 398"/>
                  <a:gd name="T32" fmla="*/ 31 w 495"/>
                  <a:gd name="T33" fmla="*/ 390 h 398"/>
                  <a:gd name="T34" fmla="*/ 20 w 495"/>
                  <a:gd name="T35" fmla="*/ 383 h 398"/>
                  <a:gd name="T36" fmla="*/ 11 w 495"/>
                  <a:gd name="T37" fmla="*/ 373 h 398"/>
                  <a:gd name="T38" fmla="*/ 3 w 495"/>
                  <a:gd name="T39" fmla="*/ 359 h 398"/>
                  <a:gd name="T40" fmla="*/ 0 w 495"/>
                  <a:gd name="T41" fmla="*/ 345 h 398"/>
                  <a:gd name="T42" fmla="*/ 0 w 495"/>
                  <a:gd name="T43" fmla="*/ 329 h 398"/>
                  <a:gd name="T44" fmla="*/ 4 w 495"/>
                  <a:gd name="T45" fmla="*/ 315 h 398"/>
                  <a:gd name="T46" fmla="*/ 12 w 495"/>
                  <a:gd name="T47" fmla="*/ 302 h 398"/>
                  <a:gd name="T48" fmla="*/ 23 w 495"/>
                  <a:gd name="T49" fmla="*/ 291 h 398"/>
                  <a:gd name="T50" fmla="*/ 402 w 495"/>
                  <a:gd name="T51" fmla="*/ 11 h 398"/>
                  <a:gd name="T52" fmla="*/ 417 w 495"/>
                  <a:gd name="T53" fmla="*/ 4 h 398"/>
                  <a:gd name="T54" fmla="*/ 431 w 495"/>
                  <a:gd name="T5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398">
                    <a:moveTo>
                      <a:pt x="431" y="0"/>
                    </a:moveTo>
                    <a:lnTo>
                      <a:pt x="446" y="1"/>
                    </a:lnTo>
                    <a:lnTo>
                      <a:pt x="460" y="5"/>
                    </a:lnTo>
                    <a:lnTo>
                      <a:pt x="474" y="12"/>
                    </a:lnTo>
                    <a:lnTo>
                      <a:pt x="484" y="23"/>
                    </a:lnTo>
                    <a:lnTo>
                      <a:pt x="492" y="38"/>
                    </a:lnTo>
                    <a:lnTo>
                      <a:pt x="495" y="52"/>
                    </a:lnTo>
                    <a:lnTo>
                      <a:pt x="495" y="67"/>
                    </a:lnTo>
                    <a:lnTo>
                      <a:pt x="491" y="81"/>
                    </a:lnTo>
                    <a:lnTo>
                      <a:pt x="483" y="95"/>
                    </a:lnTo>
                    <a:lnTo>
                      <a:pt x="472" y="106"/>
                    </a:lnTo>
                    <a:lnTo>
                      <a:pt x="92" y="385"/>
                    </a:lnTo>
                    <a:lnTo>
                      <a:pt x="81" y="391"/>
                    </a:lnTo>
                    <a:lnTo>
                      <a:pt x="70" y="395"/>
                    </a:lnTo>
                    <a:lnTo>
                      <a:pt x="58" y="398"/>
                    </a:lnTo>
                    <a:lnTo>
                      <a:pt x="44" y="395"/>
                    </a:lnTo>
                    <a:lnTo>
                      <a:pt x="31" y="390"/>
                    </a:lnTo>
                    <a:lnTo>
                      <a:pt x="20" y="383"/>
                    </a:lnTo>
                    <a:lnTo>
                      <a:pt x="11" y="373"/>
                    </a:lnTo>
                    <a:lnTo>
                      <a:pt x="3" y="359"/>
                    </a:lnTo>
                    <a:lnTo>
                      <a:pt x="0" y="345"/>
                    </a:lnTo>
                    <a:lnTo>
                      <a:pt x="0" y="329"/>
                    </a:lnTo>
                    <a:lnTo>
                      <a:pt x="4" y="315"/>
                    </a:lnTo>
                    <a:lnTo>
                      <a:pt x="12" y="302"/>
                    </a:lnTo>
                    <a:lnTo>
                      <a:pt x="23" y="291"/>
                    </a:lnTo>
                    <a:lnTo>
                      <a:pt x="402" y="11"/>
                    </a:lnTo>
                    <a:lnTo>
                      <a:pt x="417" y="4"/>
                    </a:lnTo>
                    <a:lnTo>
                      <a:pt x="431"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4" name="Freeform 14"/>
              <p:cNvSpPr>
                <a:spLocks/>
              </p:cNvSpPr>
              <p:nvPr/>
            </p:nvSpPr>
            <p:spPr bwMode="auto">
              <a:xfrm>
                <a:off x="6760277" y="4021633"/>
                <a:ext cx="447676" cy="92075"/>
              </a:xfrm>
              <a:custGeom>
                <a:avLst/>
                <a:gdLst>
                  <a:gd name="T0" fmla="*/ 58 w 563"/>
                  <a:gd name="T1" fmla="*/ 0 h 117"/>
                  <a:gd name="T2" fmla="*/ 505 w 563"/>
                  <a:gd name="T3" fmla="*/ 0 h 117"/>
                  <a:gd name="T4" fmla="*/ 524 w 563"/>
                  <a:gd name="T5" fmla="*/ 3 h 117"/>
                  <a:gd name="T6" fmla="*/ 540 w 563"/>
                  <a:gd name="T7" fmla="*/ 11 h 117"/>
                  <a:gd name="T8" fmla="*/ 552 w 563"/>
                  <a:gd name="T9" fmla="*/ 24 h 117"/>
                  <a:gd name="T10" fmla="*/ 560 w 563"/>
                  <a:gd name="T11" fmla="*/ 39 h 117"/>
                  <a:gd name="T12" fmla="*/ 563 w 563"/>
                  <a:gd name="T13" fmla="*/ 59 h 117"/>
                  <a:gd name="T14" fmla="*/ 560 w 563"/>
                  <a:gd name="T15" fmla="*/ 77 h 117"/>
                  <a:gd name="T16" fmla="*/ 552 w 563"/>
                  <a:gd name="T17" fmla="*/ 92 h 117"/>
                  <a:gd name="T18" fmla="*/ 540 w 563"/>
                  <a:gd name="T19" fmla="*/ 106 h 117"/>
                  <a:gd name="T20" fmla="*/ 524 w 563"/>
                  <a:gd name="T21" fmla="*/ 114 h 117"/>
                  <a:gd name="T22" fmla="*/ 505 w 563"/>
                  <a:gd name="T23" fmla="*/ 117 h 117"/>
                  <a:gd name="T24" fmla="*/ 58 w 563"/>
                  <a:gd name="T25" fmla="*/ 117 h 117"/>
                  <a:gd name="T26" fmla="*/ 39 w 563"/>
                  <a:gd name="T27" fmla="*/ 114 h 117"/>
                  <a:gd name="T28" fmla="*/ 23 w 563"/>
                  <a:gd name="T29" fmla="*/ 106 h 117"/>
                  <a:gd name="T30" fmla="*/ 11 w 563"/>
                  <a:gd name="T31" fmla="*/ 92 h 117"/>
                  <a:gd name="T32" fmla="*/ 3 w 563"/>
                  <a:gd name="T33" fmla="*/ 77 h 117"/>
                  <a:gd name="T34" fmla="*/ 0 w 563"/>
                  <a:gd name="T35" fmla="*/ 59 h 117"/>
                  <a:gd name="T36" fmla="*/ 3 w 563"/>
                  <a:gd name="T37" fmla="*/ 39 h 117"/>
                  <a:gd name="T38" fmla="*/ 11 w 563"/>
                  <a:gd name="T39" fmla="*/ 24 h 117"/>
                  <a:gd name="T40" fmla="*/ 23 w 563"/>
                  <a:gd name="T41" fmla="*/ 11 h 117"/>
                  <a:gd name="T42" fmla="*/ 39 w 563"/>
                  <a:gd name="T43" fmla="*/ 3 h 117"/>
                  <a:gd name="T44" fmla="*/ 58 w 563"/>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3" h="117">
                    <a:moveTo>
                      <a:pt x="58" y="0"/>
                    </a:moveTo>
                    <a:lnTo>
                      <a:pt x="505" y="0"/>
                    </a:lnTo>
                    <a:lnTo>
                      <a:pt x="524" y="3"/>
                    </a:lnTo>
                    <a:lnTo>
                      <a:pt x="540" y="11"/>
                    </a:lnTo>
                    <a:lnTo>
                      <a:pt x="552" y="24"/>
                    </a:lnTo>
                    <a:lnTo>
                      <a:pt x="560" y="39"/>
                    </a:lnTo>
                    <a:lnTo>
                      <a:pt x="563" y="59"/>
                    </a:lnTo>
                    <a:lnTo>
                      <a:pt x="560" y="77"/>
                    </a:lnTo>
                    <a:lnTo>
                      <a:pt x="552" y="92"/>
                    </a:lnTo>
                    <a:lnTo>
                      <a:pt x="540" y="106"/>
                    </a:lnTo>
                    <a:lnTo>
                      <a:pt x="524" y="114"/>
                    </a:lnTo>
                    <a:lnTo>
                      <a:pt x="505" y="117"/>
                    </a:lnTo>
                    <a:lnTo>
                      <a:pt x="58" y="117"/>
                    </a:lnTo>
                    <a:lnTo>
                      <a:pt x="39" y="114"/>
                    </a:lnTo>
                    <a:lnTo>
                      <a:pt x="23" y="106"/>
                    </a:lnTo>
                    <a:lnTo>
                      <a:pt x="11" y="92"/>
                    </a:lnTo>
                    <a:lnTo>
                      <a:pt x="3" y="77"/>
                    </a:lnTo>
                    <a:lnTo>
                      <a:pt x="0" y="59"/>
                    </a:lnTo>
                    <a:lnTo>
                      <a:pt x="3" y="39"/>
                    </a:lnTo>
                    <a:lnTo>
                      <a:pt x="11" y="24"/>
                    </a:lnTo>
                    <a:lnTo>
                      <a:pt x="23" y="11"/>
                    </a:lnTo>
                    <a:lnTo>
                      <a:pt x="39"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5" name="Freeform 15"/>
              <p:cNvSpPr>
                <a:spLocks/>
              </p:cNvSpPr>
              <p:nvPr/>
            </p:nvSpPr>
            <p:spPr bwMode="auto">
              <a:xfrm>
                <a:off x="4566349" y="4021633"/>
                <a:ext cx="460376" cy="92075"/>
              </a:xfrm>
              <a:custGeom>
                <a:avLst/>
                <a:gdLst>
                  <a:gd name="T0" fmla="*/ 58 w 579"/>
                  <a:gd name="T1" fmla="*/ 0 h 117"/>
                  <a:gd name="T2" fmla="*/ 520 w 579"/>
                  <a:gd name="T3" fmla="*/ 0 h 117"/>
                  <a:gd name="T4" fmla="*/ 539 w 579"/>
                  <a:gd name="T5" fmla="*/ 3 h 117"/>
                  <a:gd name="T6" fmla="*/ 555 w 579"/>
                  <a:gd name="T7" fmla="*/ 11 h 117"/>
                  <a:gd name="T8" fmla="*/ 568 w 579"/>
                  <a:gd name="T9" fmla="*/ 24 h 117"/>
                  <a:gd name="T10" fmla="*/ 576 w 579"/>
                  <a:gd name="T11" fmla="*/ 39 h 117"/>
                  <a:gd name="T12" fmla="*/ 579 w 579"/>
                  <a:gd name="T13" fmla="*/ 59 h 117"/>
                  <a:gd name="T14" fmla="*/ 576 w 579"/>
                  <a:gd name="T15" fmla="*/ 77 h 117"/>
                  <a:gd name="T16" fmla="*/ 568 w 579"/>
                  <a:gd name="T17" fmla="*/ 92 h 117"/>
                  <a:gd name="T18" fmla="*/ 555 w 579"/>
                  <a:gd name="T19" fmla="*/ 106 h 117"/>
                  <a:gd name="T20" fmla="*/ 538 w 579"/>
                  <a:gd name="T21" fmla="*/ 114 h 117"/>
                  <a:gd name="T22" fmla="*/ 520 w 579"/>
                  <a:gd name="T23" fmla="*/ 117 h 117"/>
                  <a:gd name="T24" fmla="*/ 58 w 579"/>
                  <a:gd name="T25" fmla="*/ 117 h 117"/>
                  <a:gd name="T26" fmla="*/ 40 w 579"/>
                  <a:gd name="T27" fmla="*/ 114 h 117"/>
                  <a:gd name="T28" fmla="*/ 24 w 579"/>
                  <a:gd name="T29" fmla="*/ 106 h 117"/>
                  <a:gd name="T30" fmla="*/ 11 w 579"/>
                  <a:gd name="T31" fmla="*/ 92 h 117"/>
                  <a:gd name="T32" fmla="*/ 3 w 579"/>
                  <a:gd name="T33" fmla="*/ 77 h 117"/>
                  <a:gd name="T34" fmla="*/ 0 w 579"/>
                  <a:gd name="T35" fmla="*/ 59 h 117"/>
                  <a:gd name="T36" fmla="*/ 0 w 579"/>
                  <a:gd name="T37" fmla="*/ 58 h 117"/>
                  <a:gd name="T38" fmla="*/ 3 w 579"/>
                  <a:gd name="T39" fmla="*/ 39 h 117"/>
                  <a:gd name="T40" fmla="*/ 11 w 579"/>
                  <a:gd name="T41" fmla="*/ 24 h 117"/>
                  <a:gd name="T42" fmla="*/ 24 w 579"/>
                  <a:gd name="T43" fmla="*/ 11 h 117"/>
                  <a:gd name="T44" fmla="*/ 40 w 579"/>
                  <a:gd name="T45" fmla="*/ 3 h 117"/>
                  <a:gd name="T46" fmla="*/ 58 w 579"/>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9" h="117">
                    <a:moveTo>
                      <a:pt x="58" y="0"/>
                    </a:moveTo>
                    <a:lnTo>
                      <a:pt x="520" y="0"/>
                    </a:lnTo>
                    <a:lnTo>
                      <a:pt x="539" y="3"/>
                    </a:lnTo>
                    <a:lnTo>
                      <a:pt x="555" y="11"/>
                    </a:lnTo>
                    <a:lnTo>
                      <a:pt x="568" y="24"/>
                    </a:lnTo>
                    <a:lnTo>
                      <a:pt x="576" y="39"/>
                    </a:lnTo>
                    <a:lnTo>
                      <a:pt x="579" y="59"/>
                    </a:lnTo>
                    <a:lnTo>
                      <a:pt x="576" y="77"/>
                    </a:lnTo>
                    <a:lnTo>
                      <a:pt x="568" y="92"/>
                    </a:lnTo>
                    <a:lnTo>
                      <a:pt x="555" y="106"/>
                    </a:lnTo>
                    <a:lnTo>
                      <a:pt x="538" y="114"/>
                    </a:lnTo>
                    <a:lnTo>
                      <a:pt x="520" y="117"/>
                    </a:lnTo>
                    <a:lnTo>
                      <a:pt x="58" y="117"/>
                    </a:lnTo>
                    <a:lnTo>
                      <a:pt x="40" y="114"/>
                    </a:lnTo>
                    <a:lnTo>
                      <a:pt x="24" y="106"/>
                    </a:lnTo>
                    <a:lnTo>
                      <a:pt x="11" y="92"/>
                    </a:lnTo>
                    <a:lnTo>
                      <a:pt x="3" y="77"/>
                    </a:lnTo>
                    <a:lnTo>
                      <a:pt x="0" y="59"/>
                    </a:lnTo>
                    <a:lnTo>
                      <a:pt x="0" y="58"/>
                    </a:lnTo>
                    <a:lnTo>
                      <a:pt x="3" y="39"/>
                    </a:lnTo>
                    <a:lnTo>
                      <a:pt x="11" y="24"/>
                    </a:lnTo>
                    <a:lnTo>
                      <a:pt x="24" y="11"/>
                    </a:lnTo>
                    <a:lnTo>
                      <a:pt x="40"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26" name="Rounded Rectangle 22"/>
              <p:cNvSpPr/>
              <p:nvPr/>
            </p:nvSpPr>
            <p:spPr>
              <a:xfrm>
                <a:off x="5838319" y="2727748"/>
                <a:ext cx="86138" cy="46994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grpSp>
        <p:grpSp>
          <p:nvGrpSpPr>
            <p:cNvPr id="27" name="Group 68"/>
            <p:cNvGrpSpPr/>
            <p:nvPr/>
          </p:nvGrpSpPr>
          <p:grpSpPr>
            <a:xfrm>
              <a:off x="7542784" y="3699354"/>
              <a:ext cx="432182" cy="195537"/>
              <a:chOff x="11257026" y="5110880"/>
              <a:chExt cx="648273" cy="293305"/>
            </a:xfrm>
          </p:grpSpPr>
          <p:sp>
            <p:nvSpPr>
              <p:cNvPr id="28" name="Freeform 47"/>
              <p:cNvSpPr/>
              <p:nvPr/>
            </p:nvSpPr>
            <p:spPr>
              <a:xfrm flipH="1">
                <a:off x="11429830" y="5110880"/>
                <a:ext cx="475469" cy="166688"/>
              </a:xfrm>
              <a:custGeom>
                <a:avLst/>
                <a:gdLst>
                  <a:gd name="connsiteX0" fmla="*/ 2474 w 535874"/>
                  <a:gd name="connsiteY0" fmla="*/ 0 h 166688"/>
                  <a:gd name="connsiteX1" fmla="*/ 21524 w 535874"/>
                  <a:gd name="connsiteY1" fmla="*/ 109538 h 166688"/>
                  <a:gd name="connsiteX2" fmla="*/ 159637 w 535874"/>
                  <a:gd name="connsiteY2" fmla="*/ 138113 h 166688"/>
                  <a:gd name="connsiteX3" fmla="*/ 535874 w 535874"/>
                  <a:gd name="connsiteY3" fmla="*/ 166688 h 166688"/>
                </a:gdLst>
                <a:ahLst/>
                <a:cxnLst>
                  <a:cxn ang="0">
                    <a:pos x="connsiteX0" y="connsiteY0"/>
                  </a:cxn>
                  <a:cxn ang="0">
                    <a:pos x="connsiteX1" y="connsiteY1"/>
                  </a:cxn>
                  <a:cxn ang="0">
                    <a:pos x="connsiteX2" y="connsiteY2"/>
                  </a:cxn>
                  <a:cxn ang="0">
                    <a:pos x="connsiteX3" y="connsiteY3"/>
                  </a:cxn>
                </a:cxnLst>
                <a:rect l="l" t="t" r="r" b="b"/>
                <a:pathLst>
                  <a:path w="535874" h="166688">
                    <a:moveTo>
                      <a:pt x="2474" y="0"/>
                    </a:moveTo>
                    <a:cubicBezTo>
                      <a:pt x="-1098" y="43259"/>
                      <a:pt x="-4670" y="86519"/>
                      <a:pt x="21524" y="109538"/>
                    </a:cubicBezTo>
                    <a:cubicBezTo>
                      <a:pt x="47718" y="132557"/>
                      <a:pt x="73912" y="128588"/>
                      <a:pt x="159637" y="138113"/>
                    </a:cubicBezTo>
                    <a:cubicBezTo>
                      <a:pt x="245362" y="147638"/>
                      <a:pt x="535874" y="166688"/>
                      <a:pt x="535874" y="166688"/>
                    </a:cubicBezTo>
                  </a:path>
                </a:pathLst>
              </a:custGeom>
              <a:noFill/>
              <a:ln w="31750">
                <a:solidFill>
                  <a:srgbClr val="327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sp>
            <p:nvSpPr>
              <p:cNvPr id="29" name="Rounded Rectangle 48"/>
              <p:cNvSpPr/>
              <p:nvPr/>
            </p:nvSpPr>
            <p:spPr>
              <a:xfrm>
                <a:off x="11257026" y="5146135"/>
                <a:ext cx="262977" cy="258050"/>
              </a:xfrm>
              <a:prstGeom prst="roundRect">
                <a:avLst>
                  <a:gd name="adj" fmla="val 14822"/>
                </a:avLst>
              </a:prstGeom>
              <a:solidFill>
                <a:srgbClr val="327F92"/>
              </a:solidFill>
              <a:ln>
                <a:solidFill>
                  <a:srgbClr val="327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grpSp>
        <p:grpSp>
          <p:nvGrpSpPr>
            <p:cNvPr id="30" name="Group 35"/>
            <p:cNvGrpSpPr/>
            <p:nvPr/>
          </p:nvGrpSpPr>
          <p:grpSpPr>
            <a:xfrm>
              <a:off x="7424562" y="2497145"/>
              <a:ext cx="1093485" cy="1207857"/>
              <a:chOff x="4566349" y="2727748"/>
              <a:chExt cx="2641604" cy="2917899"/>
            </a:xfrm>
          </p:grpSpPr>
          <p:sp>
            <p:nvSpPr>
              <p:cNvPr id="31" name="Freeform 7"/>
              <p:cNvSpPr>
                <a:spLocks/>
              </p:cNvSpPr>
              <p:nvPr/>
            </p:nvSpPr>
            <p:spPr bwMode="auto">
              <a:xfrm>
                <a:off x="5185475" y="3319957"/>
                <a:ext cx="1422402" cy="1631952"/>
              </a:xfrm>
              <a:custGeom>
                <a:avLst/>
                <a:gdLst>
                  <a:gd name="T0" fmla="*/ 1111 w 1793"/>
                  <a:gd name="T1" fmla="*/ 26 h 2056"/>
                  <a:gd name="T2" fmla="*/ 1368 w 1793"/>
                  <a:gd name="T3" fmla="*/ 134 h 2056"/>
                  <a:gd name="T4" fmla="*/ 1577 w 1793"/>
                  <a:gd name="T5" fmla="*/ 313 h 2056"/>
                  <a:gd name="T6" fmla="*/ 1723 w 1793"/>
                  <a:gd name="T7" fmla="*/ 548 h 2056"/>
                  <a:gd name="T8" fmla="*/ 1790 w 1793"/>
                  <a:gd name="T9" fmla="*/ 823 h 2056"/>
                  <a:gd name="T10" fmla="*/ 1772 w 1793"/>
                  <a:gd name="T11" fmla="*/ 1092 h 2056"/>
                  <a:gd name="T12" fmla="*/ 1680 w 1793"/>
                  <a:gd name="T13" fmla="*/ 1333 h 2056"/>
                  <a:gd name="T14" fmla="*/ 1539 w 1793"/>
                  <a:gd name="T15" fmla="*/ 1544 h 2056"/>
                  <a:gd name="T16" fmla="*/ 1452 w 1793"/>
                  <a:gd name="T17" fmla="*/ 1714 h 2056"/>
                  <a:gd name="T18" fmla="*/ 1415 w 1793"/>
                  <a:gd name="T19" fmla="*/ 1841 h 2056"/>
                  <a:gd name="T20" fmla="*/ 1409 w 1793"/>
                  <a:gd name="T21" fmla="*/ 1925 h 2056"/>
                  <a:gd name="T22" fmla="*/ 1415 w 1793"/>
                  <a:gd name="T23" fmla="*/ 1968 h 2056"/>
                  <a:gd name="T24" fmla="*/ 1421 w 1793"/>
                  <a:gd name="T25" fmla="*/ 2004 h 2056"/>
                  <a:gd name="T26" fmla="*/ 1387 w 1793"/>
                  <a:gd name="T27" fmla="*/ 2050 h 2056"/>
                  <a:gd name="T28" fmla="*/ 1330 w 1793"/>
                  <a:gd name="T29" fmla="*/ 2046 h 2056"/>
                  <a:gd name="T30" fmla="*/ 1306 w 1793"/>
                  <a:gd name="T31" fmla="*/ 2011 h 2056"/>
                  <a:gd name="T32" fmla="*/ 1293 w 1793"/>
                  <a:gd name="T33" fmla="*/ 1956 h 2056"/>
                  <a:gd name="T34" fmla="*/ 1293 w 1793"/>
                  <a:gd name="T35" fmla="*/ 1860 h 2056"/>
                  <a:gd name="T36" fmla="*/ 1325 w 1793"/>
                  <a:gd name="T37" fmla="*/ 1721 h 2056"/>
                  <a:gd name="T38" fmla="*/ 1407 w 1793"/>
                  <a:gd name="T39" fmla="*/ 1538 h 2056"/>
                  <a:gd name="T40" fmla="*/ 1551 w 1793"/>
                  <a:gd name="T41" fmla="*/ 1320 h 2056"/>
                  <a:gd name="T42" fmla="*/ 1652 w 1793"/>
                  <a:gd name="T43" fmla="*/ 1086 h 2056"/>
                  <a:gd name="T44" fmla="*/ 1673 w 1793"/>
                  <a:gd name="T45" fmla="*/ 825 h 2056"/>
                  <a:gd name="T46" fmla="*/ 1600 w 1793"/>
                  <a:gd name="T47" fmla="*/ 562 h 2056"/>
                  <a:gd name="T48" fmla="*/ 1447 w 1793"/>
                  <a:gd name="T49" fmla="*/ 345 h 2056"/>
                  <a:gd name="T50" fmla="*/ 1230 w 1793"/>
                  <a:gd name="T51" fmla="*/ 191 h 2056"/>
                  <a:gd name="T52" fmla="*/ 967 w 1793"/>
                  <a:gd name="T53" fmla="*/ 120 h 2056"/>
                  <a:gd name="T54" fmla="*/ 689 w 1793"/>
                  <a:gd name="T55" fmla="*/ 144 h 2056"/>
                  <a:gd name="T56" fmla="*/ 447 w 1793"/>
                  <a:gd name="T57" fmla="*/ 260 h 2056"/>
                  <a:gd name="T58" fmla="*/ 260 w 1793"/>
                  <a:gd name="T59" fmla="*/ 447 h 2056"/>
                  <a:gd name="T60" fmla="*/ 145 w 1793"/>
                  <a:gd name="T61" fmla="*/ 690 h 2056"/>
                  <a:gd name="T62" fmla="*/ 119 w 1793"/>
                  <a:gd name="T63" fmla="*/ 961 h 2056"/>
                  <a:gd name="T64" fmla="*/ 180 w 1793"/>
                  <a:gd name="T65" fmla="*/ 1206 h 2056"/>
                  <a:gd name="T66" fmla="*/ 281 w 1793"/>
                  <a:gd name="T67" fmla="*/ 1375 h 2056"/>
                  <a:gd name="T68" fmla="*/ 414 w 1793"/>
                  <a:gd name="T69" fmla="*/ 1590 h 2056"/>
                  <a:gd name="T70" fmla="*/ 483 w 1793"/>
                  <a:gd name="T71" fmla="*/ 1761 h 2056"/>
                  <a:gd name="T72" fmla="*/ 505 w 1793"/>
                  <a:gd name="T73" fmla="*/ 1889 h 2056"/>
                  <a:gd name="T74" fmla="*/ 501 w 1793"/>
                  <a:gd name="T75" fmla="*/ 1974 h 2056"/>
                  <a:gd name="T76" fmla="*/ 489 w 1793"/>
                  <a:gd name="T77" fmla="*/ 2017 h 2056"/>
                  <a:gd name="T78" fmla="*/ 450 w 1793"/>
                  <a:gd name="T79" fmla="*/ 2054 h 2056"/>
                  <a:gd name="T80" fmla="*/ 396 w 1793"/>
                  <a:gd name="T81" fmla="*/ 2042 h 2056"/>
                  <a:gd name="T82" fmla="*/ 377 w 1793"/>
                  <a:gd name="T83" fmla="*/ 1988 h 2056"/>
                  <a:gd name="T84" fmla="*/ 384 w 1793"/>
                  <a:gd name="T85" fmla="*/ 1961 h 2056"/>
                  <a:gd name="T86" fmla="*/ 388 w 1793"/>
                  <a:gd name="T87" fmla="*/ 1909 h 2056"/>
                  <a:gd name="T88" fmla="*/ 376 w 1793"/>
                  <a:gd name="T89" fmla="*/ 1816 h 2056"/>
                  <a:gd name="T90" fmla="*/ 327 w 1793"/>
                  <a:gd name="T91" fmla="*/ 1680 h 2056"/>
                  <a:gd name="T92" fmla="*/ 225 w 1793"/>
                  <a:gd name="T93" fmla="*/ 1499 h 2056"/>
                  <a:gd name="T94" fmla="*/ 114 w 1793"/>
                  <a:gd name="T95" fmla="*/ 1335 h 2056"/>
                  <a:gd name="T96" fmla="*/ 21 w 1793"/>
                  <a:gd name="T97" fmla="*/ 1093 h 2056"/>
                  <a:gd name="T98" fmla="*/ 3 w 1793"/>
                  <a:gd name="T99" fmla="*/ 823 h 2056"/>
                  <a:gd name="T100" fmla="*/ 70 w 1793"/>
                  <a:gd name="T101" fmla="*/ 548 h 2056"/>
                  <a:gd name="T102" fmla="*/ 216 w 1793"/>
                  <a:gd name="T103" fmla="*/ 313 h 2056"/>
                  <a:gd name="T104" fmla="*/ 424 w 1793"/>
                  <a:gd name="T105" fmla="*/ 134 h 2056"/>
                  <a:gd name="T106" fmla="*/ 681 w 1793"/>
                  <a:gd name="T107" fmla="*/ 26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3" h="2056">
                    <a:moveTo>
                      <a:pt x="896" y="0"/>
                    </a:moveTo>
                    <a:lnTo>
                      <a:pt x="969" y="3"/>
                    </a:lnTo>
                    <a:lnTo>
                      <a:pt x="1042" y="12"/>
                    </a:lnTo>
                    <a:lnTo>
                      <a:pt x="1111" y="26"/>
                    </a:lnTo>
                    <a:lnTo>
                      <a:pt x="1179" y="46"/>
                    </a:lnTo>
                    <a:lnTo>
                      <a:pt x="1245" y="70"/>
                    </a:lnTo>
                    <a:lnTo>
                      <a:pt x="1308" y="100"/>
                    </a:lnTo>
                    <a:lnTo>
                      <a:pt x="1368" y="134"/>
                    </a:lnTo>
                    <a:lnTo>
                      <a:pt x="1425" y="173"/>
                    </a:lnTo>
                    <a:lnTo>
                      <a:pt x="1479" y="216"/>
                    </a:lnTo>
                    <a:lnTo>
                      <a:pt x="1530" y="263"/>
                    </a:lnTo>
                    <a:lnTo>
                      <a:pt x="1577" y="313"/>
                    </a:lnTo>
                    <a:lnTo>
                      <a:pt x="1620" y="367"/>
                    </a:lnTo>
                    <a:lnTo>
                      <a:pt x="1658" y="425"/>
                    </a:lnTo>
                    <a:lnTo>
                      <a:pt x="1692" y="485"/>
                    </a:lnTo>
                    <a:lnTo>
                      <a:pt x="1723" y="548"/>
                    </a:lnTo>
                    <a:lnTo>
                      <a:pt x="1747" y="613"/>
                    </a:lnTo>
                    <a:lnTo>
                      <a:pt x="1766" y="682"/>
                    </a:lnTo>
                    <a:lnTo>
                      <a:pt x="1781" y="751"/>
                    </a:lnTo>
                    <a:lnTo>
                      <a:pt x="1790" y="823"/>
                    </a:lnTo>
                    <a:lnTo>
                      <a:pt x="1793" y="897"/>
                    </a:lnTo>
                    <a:lnTo>
                      <a:pt x="1790" y="962"/>
                    </a:lnTo>
                    <a:lnTo>
                      <a:pt x="1784" y="1027"/>
                    </a:lnTo>
                    <a:lnTo>
                      <a:pt x="1772" y="1092"/>
                    </a:lnTo>
                    <a:lnTo>
                      <a:pt x="1755" y="1155"/>
                    </a:lnTo>
                    <a:lnTo>
                      <a:pt x="1735" y="1216"/>
                    </a:lnTo>
                    <a:lnTo>
                      <a:pt x="1709" y="1275"/>
                    </a:lnTo>
                    <a:lnTo>
                      <a:pt x="1680" y="1333"/>
                    </a:lnTo>
                    <a:lnTo>
                      <a:pt x="1646" y="1389"/>
                    </a:lnTo>
                    <a:lnTo>
                      <a:pt x="1607" y="1442"/>
                    </a:lnTo>
                    <a:lnTo>
                      <a:pt x="1571" y="1494"/>
                    </a:lnTo>
                    <a:lnTo>
                      <a:pt x="1539" y="1544"/>
                    </a:lnTo>
                    <a:lnTo>
                      <a:pt x="1512" y="1591"/>
                    </a:lnTo>
                    <a:lnTo>
                      <a:pt x="1488" y="1635"/>
                    </a:lnTo>
                    <a:lnTo>
                      <a:pt x="1469" y="1676"/>
                    </a:lnTo>
                    <a:lnTo>
                      <a:pt x="1452" y="1714"/>
                    </a:lnTo>
                    <a:lnTo>
                      <a:pt x="1439" y="1750"/>
                    </a:lnTo>
                    <a:lnTo>
                      <a:pt x="1429" y="1783"/>
                    </a:lnTo>
                    <a:lnTo>
                      <a:pt x="1421" y="1813"/>
                    </a:lnTo>
                    <a:lnTo>
                      <a:pt x="1415" y="1841"/>
                    </a:lnTo>
                    <a:lnTo>
                      <a:pt x="1412" y="1866"/>
                    </a:lnTo>
                    <a:lnTo>
                      <a:pt x="1410" y="1889"/>
                    </a:lnTo>
                    <a:lnTo>
                      <a:pt x="1409" y="1908"/>
                    </a:lnTo>
                    <a:lnTo>
                      <a:pt x="1409" y="1925"/>
                    </a:lnTo>
                    <a:lnTo>
                      <a:pt x="1410" y="1940"/>
                    </a:lnTo>
                    <a:lnTo>
                      <a:pt x="1412" y="1952"/>
                    </a:lnTo>
                    <a:lnTo>
                      <a:pt x="1414" y="1961"/>
                    </a:lnTo>
                    <a:lnTo>
                      <a:pt x="1415" y="1968"/>
                    </a:lnTo>
                    <a:lnTo>
                      <a:pt x="1416" y="1972"/>
                    </a:lnTo>
                    <a:lnTo>
                      <a:pt x="1417" y="1973"/>
                    </a:lnTo>
                    <a:lnTo>
                      <a:pt x="1421" y="1989"/>
                    </a:lnTo>
                    <a:lnTo>
                      <a:pt x="1421" y="2004"/>
                    </a:lnTo>
                    <a:lnTo>
                      <a:pt x="1418" y="2018"/>
                    </a:lnTo>
                    <a:lnTo>
                      <a:pt x="1411" y="2031"/>
                    </a:lnTo>
                    <a:lnTo>
                      <a:pt x="1400" y="2042"/>
                    </a:lnTo>
                    <a:lnTo>
                      <a:pt x="1387" y="2050"/>
                    </a:lnTo>
                    <a:lnTo>
                      <a:pt x="1372" y="2055"/>
                    </a:lnTo>
                    <a:lnTo>
                      <a:pt x="1358" y="2055"/>
                    </a:lnTo>
                    <a:lnTo>
                      <a:pt x="1343" y="2052"/>
                    </a:lnTo>
                    <a:lnTo>
                      <a:pt x="1330" y="2046"/>
                    </a:lnTo>
                    <a:lnTo>
                      <a:pt x="1319" y="2036"/>
                    </a:lnTo>
                    <a:lnTo>
                      <a:pt x="1311" y="2022"/>
                    </a:lnTo>
                    <a:lnTo>
                      <a:pt x="1309" y="2018"/>
                    </a:lnTo>
                    <a:lnTo>
                      <a:pt x="1306" y="2011"/>
                    </a:lnTo>
                    <a:lnTo>
                      <a:pt x="1303" y="2001"/>
                    </a:lnTo>
                    <a:lnTo>
                      <a:pt x="1300" y="1989"/>
                    </a:lnTo>
                    <a:lnTo>
                      <a:pt x="1297" y="1974"/>
                    </a:lnTo>
                    <a:lnTo>
                      <a:pt x="1293" y="1956"/>
                    </a:lnTo>
                    <a:lnTo>
                      <a:pt x="1291" y="1937"/>
                    </a:lnTo>
                    <a:lnTo>
                      <a:pt x="1290" y="1913"/>
                    </a:lnTo>
                    <a:lnTo>
                      <a:pt x="1291" y="1888"/>
                    </a:lnTo>
                    <a:lnTo>
                      <a:pt x="1293" y="1860"/>
                    </a:lnTo>
                    <a:lnTo>
                      <a:pt x="1298" y="1829"/>
                    </a:lnTo>
                    <a:lnTo>
                      <a:pt x="1304" y="1796"/>
                    </a:lnTo>
                    <a:lnTo>
                      <a:pt x="1313" y="1759"/>
                    </a:lnTo>
                    <a:lnTo>
                      <a:pt x="1325" y="1721"/>
                    </a:lnTo>
                    <a:lnTo>
                      <a:pt x="1340" y="1679"/>
                    </a:lnTo>
                    <a:lnTo>
                      <a:pt x="1359" y="1635"/>
                    </a:lnTo>
                    <a:lnTo>
                      <a:pt x="1381" y="1588"/>
                    </a:lnTo>
                    <a:lnTo>
                      <a:pt x="1407" y="1538"/>
                    </a:lnTo>
                    <a:lnTo>
                      <a:pt x="1438" y="1486"/>
                    </a:lnTo>
                    <a:lnTo>
                      <a:pt x="1473" y="1430"/>
                    </a:lnTo>
                    <a:lnTo>
                      <a:pt x="1514" y="1373"/>
                    </a:lnTo>
                    <a:lnTo>
                      <a:pt x="1551" y="1320"/>
                    </a:lnTo>
                    <a:lnTo>
                      <a:pt x="1584" y="1264"/>
                    </a:lnTo>
                    <a:lnTo>
                      <a:pt x="1611" y="1207"/>
                    </a:lnTo>
                    <a:lnTo>
                      <a:pt x="1635" y="1148"/>
                    </a:lnTo>
                    <a:lnTo>
                      <a:pt x="1652" y="1086"/>
                    </a:lnTo>
                    <a:lnTo>
                      <a:pt x="1666" y="1024"/>
                    </a:lnTo>
                    <a:lnTo>
                      <a:pt x="1674" y="961"/>
                    </a:lnTo>
                    <a:lnTo>
                      <a:pt x="1676" y="897"/>
                    </a:lnTo>
                    <a:lnTo>
                      <a:pt x="1673" y="825"/>
                    </a:lnTo>
                    <a:lnTo>
                      <a:pt x="1663" y="756"/>
                    </a:lnTo>
                    <a:lnTo>
                      <a:pt x="1648" y="690"/>
                    </a:lnTo>
                    <a:lnTo>
                      <a:pt x="1627" y="625"/>
                    </a:lnTo>
                    <a:lnTo>
                      <a:pt x="1600" y="562"/>
                    </a:lnTo>
                    <a:lnTo>
                      <a:pt x="1570" y="503"/>
                    </a:lnTo>
                    <a:lnTo>
                      <a:pt x="1533" y="447"/>
                    </a:lnTo>
                    <a:lnTo>
                      <a:pt x="1492" y="394"/>
                    </a:lnTo>
                    <a:lnTo>
                      <a:pt x="1447" y="345"/>
                    </a:lnTo>
                    <a:lnTo>
                      <a:pt x="1398" y="300"/>
                    </a:lnTo>
                    <a:lnTo>
                      <a:pt x="1345" y="260"/>
                    </a:lnTo>
                    <a:lnTo>
                      <a:pt x="1289" y="223"/>
                    </a:lnTo>
                    <a:lnTo>
                      <a:pt x="1230" y="191"/>
                    </a:lnTo>
                    <a:lnTo>
                      <a:pt x="1168" y="166"/>
                    </a:lnTo>
                    <a:lnTo>
                      <a:pt x="1103" y="144"/>
                    </a:lnTo>
                    <a:lnTo>
                      <a:pt x="1037" y="129"/>
                    </a:lnTo>
                    <a:lnTo>
                      <a:pt x="967" y="120"/>
                    </a:lnTo>
                    <a:lnTo>
                      <a:pt x="896" y="117"/>
                    </a:lnTo>
                    <a:lnTo>
                      <a:pt x="826" y="120"/>
                    </a:lnTo>
                    <a:lnTo>
                      <a:pt x="756" y="129"/>
                    </a:lnTo>
                    <a:lnTo>
                      <a:pt x="689" y="144"/>
                    </a:lnTo>
                    <a:lnTo>
                      <a:pt x="625" y="166"/>
                    </a:lnTo>
                    <a:lnTo>
                      <a:pt x="563" y="191"/>
                    </a:lnTo>
                    <a:lnTo>
                      <a:pt x="503" y="223"/>
                    </a:lnTo>
                    <a:lnTo>
                      <a:pt x="447" y="260"/>
                    </a:lnTo>
                    <a:lnTo>
                      <a:pt x="394" y="300"/>
                    </a:lnTo>
                    <a:lnTo>
                      <a:pt x="345" y="345"/>
                    </a:lnTo>
                    <a:lnTo>
                      <a:pt x="301" y="394"/>
                    </a:lnTo>
                    <a:lnTo>
                      <a:pt x="260" y="447"/>
                    </a:lnTo>
                    <a:lnTo>
                      <a:pt x="223" y="503"/>
                    </a:lnTo>
                    <a:lnTo>
                      <a:pt x="191" y="562"/>
                    </a:lnTo>
                    <a:lnTo>
                      <a:pt x="166" y="625"/>
                    </a:lnTo>
                    <a:lnTo>
                      <a:pt x="145" y="690"/>
                    </a:lnTo>
                    <a:lnTo>
                      <a:pt x="129" y="756"/>
                    </a:lnTo>
                    <a:lnTo>
                      <a:pt x="120" y="825"/>
                    </a:lnTo>
                    <a:lnTo>
                      <a:pt x="117" y="897"/>
                    </a:lnTo>
                    <a:lnTo>
                      <a:pt x="119" y="961"/>
                    </a:lnTo>
                    <a:lnTo>
                      <a:pt x="127" y="1024"/>
                    </a:lnTo>
                    <a:lnTo>
                      <a:pt x="139" y="1086"/>
                    </a:lnTo>
                    <a:lnTo>
                      <a:pt x="158" y="1147"/>
                    </a:lnTo>
                    <a:lnTo>
                      <a:pt x="180" y="1206"/>
                    </a:lnTo>
                    <a:lnTo>
                      <a:pt x="208" y="1263"/>
                    </a:lnTo>
                    <a:lnTo>
                      <a:pt x="239" y="1317"/>
                    </a:lnTo>
                    <a:lnTo>
                      <a:pt x="277" y="1370"/>
                    </a:lnTo>
                    <a:lnTo>
                      <a:pt x="281" y="1375"/>
                    </a:lnTo>
                    <a:lnTo>
                      <a:pt x="321" y="1433"/>
                    </a:lnTo>
                    <a:lnTo>
                      <a:pt x="357" y="1488"/>
                    </a:lnTo>
                    <a:lnTo>
                      <a:pt x="387" y="1540"/>
                    </a:lnTo>
                    <a:lnTo>
                      <a:pt x="414" y="1590"/>
                    </a:lnTo>
                    <a:lnTo>
                      <a:pt x="436" y="1637"/>
                    </a:lnTo>
                    <a:lnTo>
                      <a:pt x="456" y="1681"/>
                    </a:lnTo>
                    <a:lnTo>
                      <a:pt x="471" y="1723"/>
                    </a:lnTo>
                    <a:lnTo>
                      <a:pt x="483" y="1761"/>
                    </a:lnTo>
                    <a:lnTo>
                      <a:pt x="492" y="1797"/>
                    </a:lnTo>
                    <a:lnTo>
                      <a:pt x="498" y="1831"/>
                    </a:lnTo>
                    <a:lnTo>
                      <a:pt x="503" y="1861"/>
                    </a:lnTo>
                    <a:lnTo>
                      <a:pt x="505" y="1889"/>
                    </a:lnTo>
                    <a:lnTo>
                      <a:pt x="506" y="1914"/>
                    </a:lnTo>
                    <a:lnTo>
                      <a:pt x="505" y="1937"/>
                    </a:lnTo>
                    <a:lnTo>
                      <a:pt x="503" y="1957"/>
                    </a:lnTo>
                    <a:lnTo>
                      <a:pt x="501" y="1974"/>
                    </a:lnTo>
                    <a:lnTo>
                      <a:pt x="498" y="1989"/>
                    </a:lnTo>
                    <a:lnTo>
                      <a:pt x="495" y="2001"/>
                    </a:lnTo>
                    <a:lnTo>
                      <a:pt x="492" y="2011"/>
                    </a:lnTo>
                    <a:lnTo>
                      <a:pt x="489" y="2017"/>
                    </a:lnTo>
                    <a:lnTo>
                      <a:pt x="487" y="2022"/>
                    </a:lnTo>
                    <a:lnTo>
                      <a:pt x="478" y="2037"/>
                    </a:lnTo>
                    <a:lnTo>
                      <a:pt x="466" y="2047"/>
                    </a:lnTo>
                    <a:lnTo>
                      <a:pt x="450" y="2054"/>
                    </a:lnTo>
                    <a:lnTo>
                      <a:pt x="434" y="2056"/>
                    </a:lnTo>
                    <a:lnTo>
                      <a:pt x="422" y="2055"/>
                    </a:lnTo>
                    <a:lnTo>
                      <a:pt x="410" y="2050"/>
                    </a:lnTo>
                    <a:lnTo>
                      <a:pt x="396" y="2042"/>
                    </a:lnTo>
                    <a:lnTo>
                      <a:pt x="386" y="2030"/>
                    </a:lnTo>
                    <a:lnTo>
                      <a:pt x="379" y="2017"/>
                    </a:lnTo>
                    <a:lnTo>
                      <a:pt x="376" y="2003"/>
                    </a:lnTo>
                    <a:lnTo>
                      <a:pt x="377" y="1988"/>
                    </a:lnTo>
                    <a:lnTo>
                      <a:pt x="381" y="1972"/>
                    </a:lnTo>
                    <a:lnTo>
                      <a:pt x="382" y="1971"/>
                    </a:lnTo>
                    <a:lnTo>
                      <a:pt x="383" y="1967"/>
                    </a:lnTo>
                    <a:lnTo>
                      <a:pt x="384" y="1961"/>
                    </a:lnTo>
                    <a:lnTo>
                      <a:pt x="386" y="1952"/>
                    </a:lnTo>
                    <a:lnTo>
                      <a:pt x="387" y="1941"/>
                    </a:lnTo>
                    <a:lnTo>
                      <a:pt x="388" y="1926"/>
                    </a:lnTo>
                    <a:lnTo>
                      <a:pt x="388" y="1909"/>
                    </a:lnTo>
                    <a:lnTo>
                      <a:pt x="387" y="1890"/>
                    </a:lnTo>
                    <a:lnTo>
                      <a:pt x="385" y="1868"/>
                    </a:lnTo>
                    <a:lnTo>
                      <a:pt x="381" y="1844"/>
                    </a:lnTo>
                    <a:lnTo>
                      <a:pt x="376" y="1816"/>
                    </a:lnTo>
                    <a:lnTo>
                      <a:pt x="368" y="1786"/>
                    </a:lnTo>
                    <a:lnTo>
                      <a:pt x="357" y="1753"/>
                    </a:lnTo>
                    <a:lnTo>
                      <a:pt x="343" y="1717"/>
                    </a:lnTo>
                    <a:lnTo>
                      <a:pt x="327" y="1680"/>
                    </a:lnTo>
                    <a:lnTo>
                      <a:pt x="308" y="1639"/>
                    </a:lnTo>
                    <a:lnTo>
                      <a:pt x="284" y="1595"/>
                    </a:lnTo>
                    <a:lnTo>
                      <a:pt x="257" y="1549"/>
                    </a:lnTo>
                    <a:lnTo>
                      <a:pt x="225" y="1499"/>
                    </a:lnTo>
                    <a:lnTo>
                      <a:pt x="189" y="1448"/>
                    </a:lnTo>
                    <a:lnTo>
                      <a:pt x="187" y="1445"/>
                    </a:lnTo>
                    <a:lnTo>
                      <a:pt x="149" y="1391"/>
                    </a:lnTo>
                    <a:lnTo>
                      <a:pt x="114" y="1335"/>
                    </a:lnTo>
                    <a:lnTo>
                      <a:pt x="84" y="1277"/>
                    </a:lnTo>
                    <a:lnTo>
                      <a:pt x="59" y="1218"/>
                    </a:lnTo>
                    <a:lnTo>
                      <a:pt x="38" y="1156"/>
                    </a:lnTo>
                    <a:lnTo>
                      <a:pt x="21" y="1093"/>
                    </a:lnTo>
                    <a:lnTo>
                      <a:pt x="9" y="1028"/>
                    </a:lnTo>
                    <a:lnTo>
                      <a:pt x="2" y="963"/>
                    </a:lnTo>
                    <a:lnTo>
                      <a:pt x="0" y="897"/>
                    </a:lnTo>
                    <a:lnTo>
                      <a:pt x="3" y="823"/>
                    </a:lnTo>
                    <a:lnTo>
                      <a:pt x="11" y="751"/>
                    </a:lnTo>
                    <a:lnTo>
                      <a:pt x="25" y="682"/>
                    </a:lnTo>
                    <a:lnTo>
                      <a:pt x="46" y="613"/>
                    </a:lnTo>
                    <a:lnTo>
                      <a:pt x="70" y="548"/>
                    </a:lnTo>
                    <a:lnTo>
                      <a:pt x="100" y="485"/>
                    </a:lnTo>
                    <a:lnTo>
                      <a:pt x="134" y="425"/>
                    </a:lnTo>
                    <a:lnTo>
                      <a:pt x="173" y="367"/>
                    </a:lnTo>
                    <a:lnTo>
                      <a:pt x="216" y="313"/>
                    </a:lnTo>
                    <a:lnTo>
                      <a:pt x="263" y="263"/>
                    </a:lnTo>
                    <a:lnTo>
                      <a:pt x="313" y="216"/>
                    </a:lnTo>
                    <a:lnTo>
                      <a:pt x="367" y="173"/>
                    </a:lnTo>
                    <a:lnTo>
                      <a:pt x="424" y="134"/>
                    </a:lnTo>
                    <a:lnTo>
                      <a:pt x="484" y="100"/>
                    </a:lnTo>
                    <a:lnTo>
                      <a:pt x="547" y="70"/>
                    </a:lnTo>
                    <a:lnTo>
                      <a:pt x="614" y="46"/>
                    </a:lnTo>
                    <a:lnTo>
                      <a:pt x="681" y="26"/>
                    </a:lnTo>
                    <a:lnTo>
                      <a:pt x="751" y="12"/>
                    </a:lnTo>
                    <a:lnTo>
                      <a:pt x="822" y="3"/>
                    </a:lnTo>
                    <a:lnTo>
                      <a:pt x="896"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2" name="Freeform 8"/>
              <p:cNvSpPr>
                <a:spLocks noEditPoints="1"/>
              </p:cNvSpPr>
              <p:nvPr/>
            </p:nvSpPr>
            <p:spPr bwMode="auto">
              <a:xfrm>
                <a:off x="5456939" y="4977309"/>
                <a:ext cx="854076" cy="266700"/>
              </a:xfrm>
              <a:custGeom>
                <a:avLst/>
                <a:gdLst>
                  <a:gd name="T0" fmla="*/ 144 w 1077"/>
                  <a:gd name="T1" fmla="*/ 117 h 337"/>
                  <a:gd name="T2" fmla="*/ 134 w 1077"/>
                  <a:gd name="T3" fmla="*/ 119 h 337"/>
                  <a:gd name="T4" fmla="*/ 126 w 1077"/>
                  <a:gd name="T5" fmla="*/ 125 h 337"/>
                  <a:gd name="T6" fmla="*/ 120 w 1077"/>
                  <a:gd name="T7" fmla="*/ 133 h 337"/>
                  <a:gd name="T8" fmla="*/ 118 w 1077"/>
                  <a:gd name="T9" fmla="*/ 143 h 337"/>
                  <a:gd name="T10" fmla="*/ 118 w 1077"/>
                  <a:gd name="T11" fmla="*/ 193 h 337"/>
                  <a:gd name="T12" fmla="*/ 120 w 1077"/>
                  <a:gd name="T13" fmla="*/ 203 h 337"/>
                  <a:gd name="T14" fmla="*/ 126 w 1077"/>
                  <a:gd name="T15" fmla="*/ 213 h 337"/>
                  <a:gd name="T16" fmla="*/ 134 w 1077"/>
                  <a:gd name="T17" fmla="*/ 218 h 337"/>
                  <a:gd name="T18" fmla="*/ 144 w 1077"/>
                  <a:gd name="T19" fmla="*/ 220 h 337"/>
                  <a:gd name="T20" fmla="*/ 933 w 1077"/>
                  <a:gd name="T21" fmla="*/ 220 h 337"/>
                  <a:gd name="T22" fmla="*/ 943 w 1077"/>
                  <a:gd name="T23" fmla="*/ 218 h 337"/>
                  <a:gd name="T24" fmla="*/ 951 w 1077"/>
                  <a:gd name="T25" fmla="*/ 213 h 337"/>
                  <a:gd name="T26" fmla="*/ 958 w 1077"/>
                  <a:gd name="T27" fmla="*/ 203 h 337"/>
                  <a:gd name="T28" fmla="*/ 960 w 1077"/>
                  <a:gd name="T29" fmla="*/ 193 h 337"/>
                  <a:gd name="T30" fmla="*/ 960 w 1077"/>
                  <a:gd name="T31" fmla="*/ 143 h 337"/>
                  <a:gd name="T32" fmla="*/ 958 w 1077"/>
                  <a:gd name="T33" fmla="*/ 133 h 337"/>
                  <a:gd name="T34" fmla="*/ 951 w 1077"/>
                  <a:gd name="T35" fmla="*/ 125 h 337"/>
                  <a:gd name="T36" fmla="*/ 943 w 1077"/>
                  <a:gd name="T37" fmla="*/ 119 h 337"/>
                  <a:gd name="T38" fmla="*/ 933 w 1077"/>
                  <a:gd name="T39" fmla="*/ 117 h 337"/>
                  <a:gd name="T40" fmla="*/ 144 w 1077"/>
                  <a:gd name="T41" fmla="*/ 117 h 337"/>
                  <a:gd name="T42" fmla="*/ 144 w 1077"/>
                  <a:gd name="T43" fmla="*/ 0 h 337"/>
                  <a:gd name="T44" fmla="*/ 932 w 1077"/>
                  <a:gd name="T45" fmla="*/ 0 h 337"/>
                  <a:gd name="T46" fmla="*/ 962 w 1077"/>
                  <a:gd name="T47" fmla="*/ 3 h 337"/>
                  <a:gd name="T48" fmla="*/ 988 w 1077"/>
                  <a:gd name="T49" fmla="*/ 11 h 337"/>
                  <a:gd name="T50" fmla="*/ 1013 w 1077"/>
                  <a:gd name="T51" fmla="*/ 24 h 337"/>
                  <a:gd name="T52" fmla="*/ 1034 w 1077"/>
                  <a:gd name="T53" fmla="*/ 41 h 337"/>
                  <a:gd name="T54" fmla="*/ 1051 w 1077"/>
                  <a:gd name="T55" fmla="*/ 63 h 337"/>
                  <a:gd name="T56" fmla="*/ 1066 w 1077"/>
                  <a:gd name="T57" fmla="*/ 87 h 337"/>
                  <a:gd name="T58" fmla="*/ 1074 w 1077"/>
                  <a:gd name="T59" fmla="*/ 115 h 337"/>
                  <a:gd name="T60" fmla="*/ 1077 w 1077"/>
                  <a:gd name="T61" fmla="*/ 143 h 337"/>
                  <a:gd name="T62" fmla="*/ 1077 w 1077"/>
                  <a:gd name="T63" fmla="*/ 193 h 337"/>
                  <a:gd name="T64" fmla="*/ 1074 w 1077"/>
                  <a:gd name="T65" fmla="*/ 222 h 337"/>
                  <a:gd name="T66" fmla="*/ 1066 w 1077"/>
                  <a:gd name="T67" fmla="*/ 249 h 337"/>
                  <a:gd name="T68" fmla="*/ 1052 w 1077"/>
                  <a:gd name="T69" fmla="*/ 274 h 337"/>
                  <a:gd name="T70" fmla="*/ 1034 w 1077"/>
                  <a:gd name="T71" fmla="*/ 295 h 337"/>
                  <a:gd name="T72" fmla="*/ 1013 w 1077"/>
                  <a:gd name="T73" fmla="*/ 313 h 337"/>
                  <a:gd name="T74" fmla="*/ 988 w 1077"/>
                  <a:gd name="T75" fmla="*/ 326 h 337"/>
                  <a:gd name="T76" fmla="*/ 962 w 1077"/>
                  <a:gd name="T77" fmla="*/ 334 h 337"/>
                  <a:gd name="T78" fmla="*/ 933 w 1077"/>
                  <a:gd name="T79" fmla="*/ 337 h 337"/>
                  <a:gd name="T80" fmla="*/ 144 w 1077"/>
                  <a:gd name="T81" fmla="*/ 337 h 337"/>
                  <a:gd name="T82" fmla="*/ 116 w 1077"/>
                  <a:gd name="T83" fmla="*/ 334 h 337"/>
                  <a:gd name="T84" fmla="*/ 88 w 1077"/>
                  <a:gd name="T85" fmla="*/ 326 h 337"/>
                  <a:gd name="T86" fmla="*/ 64 w 1077"/>
                  <a:gd name="T87" fmla="*/ 313 h 337"/>
                  <a:gd name="T88" fmla="*/ 42 w 1077"/>
                  <a:gd name="T89" fmla="*/ 295 h 337"/>
                  <a:gd name="T90" fmla="*/ 25 w 1077"/>
                  <a:gd name="T91" fmla="*/ 274 h 337"/>
                  <a:gd name="T92" fmla="*/ 12 w 1077"/>
                  <a:gd name="T93" fmla="*/ 249 h 337"/>
                  <a:gd name="T94" fmla="*/ 3 w 1077"/>
                  <a:gd name="T95" fmla="*/ 222 h 337"/>
                  <a:gd name="T96" fmla="*/ 0 w 1077"/>
                  <a:gd name="T97" fmla="*/ 193 h 337"/>
                  <a:gd name="T98" fmla="*/ 0 w 1077"/>
                  <a:gd name="T99" fmla="*/ 143 h 337"/>
                  <a:gd name="T100" fmla="*/ 3 w 1077"/>
                  <a:gd name="T101" fmla="*/ 115 h 337"/>
                  <a:gd name="T102" fmla="*/ 12 w 1077"/>
                  <a:gd name="T103" fmla="*/ 87 h 337"/>
                  <a:gd name="T104" fmla="*/ 25 w 1077"/>
                  <a:gd name="T105" fmla="*/ 63 h 337"/>
                  <a:gd name="T106" fmla="*/ 42 w 1077"/>
                  <a:gd name="T107" fmla="*/ 41 h 337"/>
                  <a:gd name="T108" fmla="*/ 64 w 1077"/>
                  <a:gd name="T109" fmla="*/ 24 h 337"/>
                  <a:gd name="T110" fmla="*/ 88 w 1077"/>
                  <a:gd name="T111" fmla="*/ 11 h 337"/>
                  <a:gd name="T112" fmla="*/ 116 w 1077"/>
                  <a:gd name="T113" fmla="*/ 3 h 337"/>
                  <a:gd name="T114" fmla="*/ 144 w 1077"/>
                  <a:gd name="T115"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337">
                    <a:moveTo>
                      <a:pt x="144" y="117"/>
                    </a:moveTo>
                    <a:lnTo>
                      <a:pt x="134" y="119"/>
                    </a:lnTo>
                    <a:lnTo>
                      <a:pt x="126" y="125"/>
                    </a:lnTo>
                    <a:lnTo>
                      <a:pt x="120" y="133"/>
                    </a:lnTo>
                    <a:lnTo>
                      <a:pt x="118" y="143"/>
                    </a:lnTo>
                    <a:lnTo>
                      <a:pt x="118" y="193"/>
                    </a:lnTo>
                    <a:lnTo>
                      <a:pt x="120" y="203"/>
                    </a:lnTo>
                    <a:lnTo>
                      <a:pt x="126" y="213"/>
                    </a:lnTo>
                    <a:lnTo>
                      <a:pt x="134" y="218"/>
                    </a:lnTo>
                    <a:lnTo>
                      <a:pt x="144" y="220"/>
                    </a:lnTo>
                    <a:lnTo>
                      <a:pt x="933" y="220"/>
                    </a:lnTo>
                    <a:lnTo>
                      <a:pt x="943" y="218"/>
                    </a:lnTo>
                    <a:lnTo>
                      <a:pt x="951" y="213"/>
                    </a:lnTo>
                    <a:lnTo>
                      <a:pt x="958" y="203"/>
                    </a:lnTo>
                    <a:lnTo>
                      <a:pt x="960" y="193"/>
                    </a:lnTo>
                    <a:lnTo>
                      <a:pt x="960" y="143"/>
                    </a:lnTo>
                    <a:lnTo>
                      <a:pt x="958" y="133"/>
                    </a:lnTo>
                    <a:lnTo>
                      <a:pt x="951" y="125"/>
                    </a:lnTo>
                    <a:lnTo>
                      <a:pt x="943" y="119"/>
                    </a:lnTo>
                    <a:lnTo>
                      <a:pt x="933" y="117"/>
                    </a:lnTo>
                    <a:lnTo>
                      <a:pt x="144" y="117"/>
                    </a:lnTo>
                    <a:close/>
                    <a:moveTo>
                      <a:pt x="144" y="0"/>
                    </a:moveTo>
                    <a:lnTo>
                      <a:pt x="932" y="0"/>
                    </a:lnTo>
                    <a:lnTo>
                      <a:pt x="962" y="3"/>
                    </a:lnTo>
                    <a:lnTo>
                      <a:pt x="988" y="11"/>
                    </a:lnTo>
                    <a:lnTo>
                      <a:pt x="1013" y="24"/>
                    </a:lnTo>
                    <a:lnTo>
                      <a:pt x="1034" y="41"/>
                    </a:lnTo>
                    <a:lnTo>
                      <a:pt x="1051" y="63"/>
                    </a:lnTo>
                    <a:lnTo>
                      <a:pt x="1066" y="87"/>
                    </a:lnTo>
                    <a:lnTo>
                      <a:pt x="1074" y="115"/>
                    </a:lnTo>
                    <a:lnTo>
                      <a:pt x="1077" y="143"/>
                    </a:lnTo>
                    <a:lnTo>
                      <a:pt x="1077" y="193"/>
                    </a:lnTo>
                    <a:lnTo>
                      <a:pt x="1074" y="222"/>
                    </a:lnTo>
                    <a:lnTo>
                      <a:pt x="1066" y="249"/>
                    </a:lnTo>
                    <a:lnTo>
                      <a:pt x="1052" y="274"/>
                    </a:lnTo>
                    <a:lnTo>
                      <a:pt x="1034" y="295"/>
                    </a:lnTo>
                    <a:lnTo>
                      <a:pt x="1013" y="313"/>
                    </a:lnTo>
                    <a:lnTo>
                      <a:pt x="988" y="326"/>
                    </a:lnTo>
                    <a:lnTo>
                      <a:pt x="962" y="334"/>
                    </a:lnTo>
                    <a:lnTo>
                      <a:pt x="933" y="337"/>
                    </a:lnTo>
                    <a:lnTo>
                      <a:pt x="144" y="337"/>
                    </a:lnTo>
                    <a:lnTo>
                      <a:pt x="116" y="334"/>
                    </a:lnTo>
                    <a:lnTo>
                      <a:pt x="88" y="326"/>
                    </a:lnTo>
                    <a:lnTo>
                      <a:pt x="64" y="313"/>
                    </a:lnTo>
                    <a:lnTo>
                      <a:pt x="42" y="295"/>
                    </a:lnTo>
                    <a:lnTo>
                      <a:pt x="25" y="274"/>
                    </a:lnTo>
                    <a:lnTo>
                      <a:pt x="12" y="249"/>
                    </a:lnTo>
                    <a:lnTo>
                      <a:pt x="3" y="222"/>
                    </a:lnTo>
                    <a:lnTo>
                      <a:pt x="0" y="193"/>
                    </a:lnTo>
                    <a:lnTo>
                      <a:pt x="0" y="143"/>
                    </a:lnTo>
                    <a:lnTo>
                      <a:pt x="3" y="115"/>
                    </a:lnTo>
                    <a:lnTo>
                      <a:pt x="12" y="87"/>
                    </a:lnTo>
                    <a:lnTo>
                      <a:pt x="25" y="63"/>
                    </a:lnTo>
                    <a:lnTo>
                      <a:pt x="42" y="41"/>
                    </a:lnTo>
                    <a:lnTo>
                      <a:pt x="64" y="24"/>
                    </a:lnTo>
                    <a:lnTo>
                      <a:pt x="88" y="11"/>
                    </a:lnTo>
                    <a:lnTo>
                      <a:pt x="116" y="3"/>
                    </a:lnTo>
                    <a:lnTo>
                      <a:pt x="144"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3" name="Freeform 9"/>
              <p:cNvSpPr>
                <a:spLocks/>
              </p:cNvSpPr>
              <p:nvPr/>
            </p:nvSpPr>
            <p:spPr bwMode="auto">
              <a:xfrm>
                <a:off x="5599813" y="5315447"/>
                <a:ext cx="595314" cy="330200"/>
              </a:xfrm>
              <a:custGeom>
                <a:avLst/>
                <a:gdLst>
                  <a:gd name="T0" fmla="*/ 58 w 748"/>
                  <a:gd name="T1" fmla="*/ 0 h 416"/>
                  <a:gd name="T2" fmla="*/ 76 w 748"/>
                  <a:gd name="T3" fmla="*/ 3 h 416"/>
                  <a:gd name="T4" fmla="*/ 93 w 748"/>
                  <a:gd name="T5" fmla="*/ 11 h 416"/>
                  <a:gd name="T6" fmla="*/ 105 w 748"/>
                  <a:gd name="T7" fmla="*/ 24 h 416"/>
                  <a:gd name="T8" fmla="*/ 114 w 748"/>
                  <a:gd name="T9" fmla="*/ 39 h 416"/>
                  <a:gd name="T10" fmla="*/ 116 w 748"/>
                  <a:gd name="T11" fmla="*/ 58 h 416"/>
                  <a:gd name="T12" fmla="*/ 116 w 748"/>
                  <a:gd name="T13" fmla="*/ 175 h 416"/>
                  <a:gd name="T14" fmla="*/ 373 w 748"/>
                  <a:gd name="T15" fmla="*/ 292 h 416"/>
                  <a:gd name="T16" fmla="*/ 631 w 748"/>
                  <a:gd name="T17" fmla="*/ 171 h 416"/>
                  <a:gd name="T18" fmla="*/ 631 w 748"/>
                  <a:gd name="T19" fmla="*/ 58 h 416"/>
                  <a:gd name="T20" fmla="*/ 634 w 748"/>
                  <a:gd name="T21" fmla="*/ 39 h 416"/>
                  <a:gd name="T22" fmla="*/ 642 w 748"/>
                  <a:gd name="T23" fmla="*/ 24 h 416"/>
                  <a:gd name="T24" fmla="*/ 655 w 748"/>
                  <a:gd name="T25" fmla="*/ 11 h 416"/>
                  <a:gd name="T26" fmla="*/ 671 w 748"/>
                  <a:gd name="T27" fmla="*/ 3 h 416"/>
                  <a:gd name="T28" fmla="*/ 689 w 748"/>
                  <a:gd name="T29" fmla="*/ 0 h 416"/>
                  <a:gd name="T30" fmla="*/ 708 w 748"/>
                  <a:gd name="T31" fmla="*/ 3 h 416"/>
                  <a:gd name="T32" fmla="*/ 724 w 748"/>
                  <a:gd name="T33" fmla="*/ 11 h 416"/>
                  <a:gd name="T34" fmla="*/ 737 w 748"/>
                  <a:gd name="T35" fmla="*/ 24 h 416"/>
                  <a:gd name="T36" fmla="*/ 745 w 748"/>
                  <a:gd name="T37" fmla="*/ 39 h 416"/>
                  <a:gd name="T38" fmla="*/ 748 w 748"/>
                  <a:gd name="T39" fmla="*/ 58 h 416"/>
                  <a:gd name="T40" fmla="*/ 748 w 748"/>
                  <a:gd name="T41" fmla="*/ 208 h 416"/>
                  <a:gd name="T42" fmla="*/ 745 w 748"/>
                  <a:gd name="T43" fmla="*/ 224 h 416"/>
                  <a:gd name="T44" fmla="*/ 739 w 748"/>
                  <a:gd name="T45" fmla="*/ 239 h 416"/>
                  <a:gd name="T46" fmla="*/ 729 w 748"/>
                  <a:gd name="T47" fmla="*/ 251 h 416"/>
                  <a:gd name="T48" fmla="*/ 714 w 748"/>
                  <a:gd name="T49" fmla="*/ 261 h 416"/>
                  <a:gd name="T50" fmla="*/ 398 w 748"/>
                  <a:gd name="T51" fmla="*/ 410 h 416"/>
                  <a:gd name="T52" fmla="*/ 386 w 748"/>
                  <a:gd name="T53" fmla="*/ 414 h 416"/>
                  <a:gd name="T54" fmla="*/ 373 w 748"/>
                  <a:gd name="T55" fmla="*/ 416 h 416"/>
                  <a:gd name="T56" fmla="*/ 361 w 748"/>
                  <a:gd name="T57" fmla="*/ 414 h 416"/>
                  <a:gd name="T58" fmla="*/ 349 w 748"/>
                  <a:gd name="T59" fmla="*/ 410 h 416"/>
                  <a:gd name="T60" fmla="*/ 33 w 748"/>
                  <a:gd name="T61" fmla="*/ 266 h 416"/>
                  <a:gd name="T62" fmla="*/ 19 w 748"/>
                  <a:gd name="T63" fmla="*/ 257 h 416"/>
                  <a:gd name="T64" fmla="*/ 9 w 748"/>
                  <a:gd name="T65" fmla="*/ 244 h 416"/>
                  <a:gd name="T66" fmla="*/ 2 w 748"/>
                  <a:gd name="T67" fmla="*/ 229 h 416"/>
                  <a:gd name="T68" fmla="*/ 0 w 748"/>
                  <a:gd name="T69" fmla="*/ 213 h 416"/>
                  <a:gd name="T70" fmla="*/ 0 w 748"/>
                  <a:gd name="T71" fmla="*/ 58 h 416"/>
                  <a:gd name="T72" fmla="*/ 3 w 748"/>
                  <a:gd name="T73" fmla="*/ 39 h 416"/>
                  <a:gd name="T74" fmla="*/ 11 w 748"/>
                  <a:gd name="T75" fmla="*/ 24 h 416"/>
                  <a:gd name="T76" fmla="*/ 23 w 748"/>
                  <a:gd name="T77" fmla="*/ 11 h 416"/>
                  <a:gd name="T78" fmla="*/ 40 w 748"/>
                  <a:gd name="T79" fmla="*/ 3 h 416"/>
                  <a:gd name="T80" fmla="*/ 58 w 748"/>
                  <a:gd name="T81"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8" h="416">
                    <a:moveTo>
                      <a:pt x="58" y="0"/>
                    </a:moveTo>
                    <a:lnTo>
                      <a:pt x="76" y="3"/>
                    </a:lnTo>
                    <a:lnTo>
                      <a:pt x="93" y="11"/>
                    </a:lnTo>
                    <a:lnTo>
                      <a:pt x="105" y="24"/>
                    </a:lnTo>
                    <a:lnTo>
                      <a:pt x="114" y="39"/>
                    </a:lnTo>
                    <a:lnTo>
                      <a:pt x="116" y="58"/>
                    </a:lnTo>
                    <a:lnTo>
                      <a:pt x="116" y="175"/>
                    </a:lnTo>
                    <a:lnTo>
                      <a:pt x="373" y="292"/>
                    </a:lnTo>
                    <a:lnTo>
                      <a:pt x="631" y="171"/>
                    </a:lnTo>
                    <a:lnTo>
                      <a:pt x="631" y="58"/>
                    </a:lnTo>
                    <a:lnTo>
                      <a:pt x="634" y="39"/>
                    </a:lnTo>
                    <a:lnTo>
                      <a:pt x="642" y="24"/>
                    </a:lnTo>
                    <a:lnTo>
                      <a:pt x="655" y="11"/>
                    </a:lnTo>
                    <a:lnTo>
                      <a:pt x="671" y="3"/>
                    </a:lnTo>
                    <a:lnTo>
                      <a:pt x="689" y="0"/>
                    </a:lnTo>
                    <a:lnTo>
                      <a:pt x="708" y="3"/>
                    </a:lnTo>
                    <a:lnTo>
                      <a:pt x="724" y="11"/>
                    </a:lnTo>
                    <a:lnTo>
                      <a:pt x="737" y="24"/>
                    </a:lnTo>
                    <a:lnTo>
                      <a:pt x="745" y="39"/>
                    </a:lnTo>
                    <a:lnTo>
                      <a:pt x="748" y="58"/>
                    </a:lnTo>
                    <a:lnTo>
                      <a:pt x="748" y="208"/>
                    </a:lnTo>
                    <a:lnTo>
                      <a:pt x="745" y="224"/>
                    </a:lnTo>
                    <a:lnTo>
                      <a:pt x="739" y="239"/>
                    </a:lnTo>
                    <a:lnTo>
                      <a:pt x="729" y="251"/>
                    </a:lnTo>
                    <a:lnTo>
                      <a:pt x="714" y="261"/>
                    </a:lnTo>
                    <a:lnTo>
                      <a:pt x="398" y="410"/>
                    </a:lnTo>
                    <a:lnTo>
                      <a:pt x="386" y="414"/>
                    </a:lnTo>
                    <a:lnTo>
                      <a:pt x="373" y="416"/>
                    </a:lnTo>
                    <a:lnTo>
                      <a:pt x="361" y="414"/>
                    </a:lnTo>
                    <a:lnTo>
                      <a:pt x="349" y="410"/>
                    </a:lnTo>
                    <a:lnTo>
                      <a:pt x="33" y="266"/>
                    </a:lnTo>
                    <a:lnTo>
                      <a:pt x="19" y="257"/>
                    </a:lnTo>
                    <a:lnTo>
                      <a:pt x="9" y="244"/>
                    </a:lnTo>
                    <a:lnTo>
                      <a:pt x="2" y="229"/>
                    </a:lnTo>
                    <a:lnTo>
                      <a:pt x="0" y="213"/>
                    </a:lnTo>
                    <a:lnTo>
                      <a:pt x="0" y="58"/>
                    </a:lnTo>
                    <a:lnTo>
                      <a:pt x="3" y="39"/>
                    </a:lnTo>
                    <a:lnTo>
                      <a:pt x="11" y="24"/>
                    </a:lnTo>
                    <a:lnTo>
                      <a:pt x="23" y="11"/>
                    </a:lnTo>
                    <a:lnTo>
                      <a:pt x="40"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4" name="Freeform 10"/>
              <p:cNvSpPr>
                <a:spLocks/>
              </p:cNvSpPr>
              <p:nvPr/>
            </p:nvSpPr>
            <p:spPr bwMode="auto">
              <a:xfrm>
                <a:off x="6580890" y="4564559"/>
                <a:ext cx="406401" cy="325438"/>
              </a:xfrm>
              <a:custGeom>
                <a:avLst/>
                <a:gdLst>
                  <a:gd name="T0" fmla="*/ 64 w 513"/>
                  <a:gd name="T1" fmla="*/ 0 h 408"/>
                  <a:gd name="T2" fmla="*/ 79 w 513"/>
                  <a:gd name="T3" fmla="*/ 3 h 408"/>
                  <a:gd name="T4" fmla="*/ 93 w 513"/>
                  <a:gd name="T5" fmla="*/ 10 h 408"/>
                  <a:gd name="T6" fmla="*/ 490 w 513"/>
                  <a:gd name="T7" fmla="*/ 302 h 408"/>
                  <a:gd name="T8" fmla="*/ 501 w 513"/>
                  <a:gd name="T9" fmla="*/ 314 h 408"/>
                  <a:gd name="T10" fmla="*/ 509 w 513"/>
                  <a:gd name="T11" fmla="*/ 327 h 408"/>
                  <a:gd name="T12" fmla="*/ 513 w 513"/>
                  <a:gd name="T13" fmla="*/ 341 h 408"/>
                  <a:gd name="T14" fmla="*/ 513 w 513"/>
                  <a:gd name="T15" fmla="*/ 356 h 408"/>
                  <a:gd name="T16" fmla="*/ 510 w 513"/>
                  <a:gd name="T17" fmla="*/ 371 h 408"/>
                  <a:gd name="T18" fmla="*/ 502 w 513"/>
                  <a:gd name="T19" fmla="*/ 385 h 408"/>
                  <a:gd name="T20" fmla="*/ 493 w 513"/>
                  <a:gd name="T21" fmla="*/ 395 h 408"/>
                  <a:gd name="T22" fmla="*/ 481 w 513"/>
                  <a:gd name="T23" fmla="*/ 402 h 408"/>
                  <a:gd name="T24" fmla="*/ 468 w 513"/>
                  <a:gd name="T25" fmla="*/ 407 h 408"/>
                  <a:gd name="T26" fmla="*/ 455 w 513"/>
                  <a:gd name="T27" fmla="*/ 408 h 408"/>
                  <a:gd name="T28" fmla="*/ 443 w 513"/>
                  <a:gd name="T29" fmla="*/ 407 h 408"/>
                  <a:gd name="T30" fmla="*/ 431 w 513"/>
                  <a:gd name="T31" fmla="*/ 403 h 408"/>
                  <a:gd name="T32" fmla="*/ 420 w 513"/>
                  <a:gd name="T33" fmla="*/ 397 h 408"/>
                  <a:gd name="T34" fmla="*/ 24 w 513"/>
                  <a:gd name="T35" fmla="*/ 105 h 408"/>
                  <a:gd name="T36" fmla="*/ 13 w 513"/>
                  <a:gd name="T37" fmla="*/ 93 h 408"/>
                  <a:gd name="T38" fmla="*/ 4 w 513"/>
                  <a:gd name="T39" fmla="*/ 80 h 408"/>
                  <a:gd name="T40" fmla="*/ 0 w 513"/>
                  <a:gd name="T41" fmla="*/ 66 h 408"/>
                  <a:gd name="T42" fmla="*/ 0 w 513"/>
                  <a:gd name="T43" fmla="*/ 51 h 408"/>
                  <a:gd name="T44" fmla="*/ 3 w 513"/>
                  <a:gd name="T45" fmla="*/ 36 h 408"/>
                  <a:gd name="T46" fmla="*/ 11 w 513"/>
                  <a:gd name="T47" fmla="*/ 22 h 408"/>
                  <a:gd name="T48" fmla="*/ 22 w 513"/>
                  <a:gd name="T49" fmla="*/ 11 h 408"/>
                  <a:gd name="T50" fmla="*/ 35 w 513"/>
                  <a:gd name="T51" fmla="*/ 4 h 408"/>
                  <a:gd name="T52" fmla="*/ 49 w 513"/>
                  <a:gd name="T53" fmla="*/ 0 h 408"/>
                  <a:gd name="T54" fmla="*/ 64 w 513"/>
                  <a:gd name="T55"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3" h="408">
                    <a:moveTo>
                      <a:pt x="64" y="0"/>
                    </a:moveTo>
                    <a:lnTo>
                      <a:pt x="79" y="3"/>
                    </a:lnTo>
                    <a:lnTo>
                      <a:pt x="93" y="10"/>
                    </a:lnTo>
                    <a:lnTo>
                      <a:pt x="490" y="302"/>
                    </a:lnTo>
                    <a:lnTo>
                      <a:pt x="501" y="314"/>
                    </a:lnTo>
                    <a:lnTo>
                      <a:pt x="509" y="327"/>
                    </a:lnTo>
                    <a:lnTo>
                      <a:pt x="513" y="341"/>
                    </a:lnTo>
                    <a:lnTo>
                      <a:pt x="513" y="356"/>
                    </a:lnTo>
                    <a:lnTo>
                      <a:pt x="510" y="371"/>
                    </a:lnTo>
                    <a:lnTo>
                      <a:pt x="502" y="385"/>
                    </a:lnTo>
                    <a:lnTo>
                      <a:pt x="493" y="395"/>
                    </a:lnTo>
                    <a:lnTo>
                      <a:pt x="481" y="402"/>
                    </a:lnTo>
                    <a:lnTo>
                      <a:pt x="468" y="407"/>
                    </a:lnTo>
                    <a:lnTo>
                      <a:pt x="455" y="408"/>
                    </a:lnTo>
                    <a:lnTo>
                      <a:pt x="443" y="407"/>
                    </a:lnTo>
                    <a:lnTo>
                      <a:pt x="431" y="403"/>
                    </a:lnTo>
                    <a:lnTo>
                      <a:pt x="420" y="397"/>
                    </a:lnTo>
                    <a:lnTo>
                      <a:pt x="24" y="105"/>
                    </a:lnTo>
                    <a:lnTo>
                      <a:pt x="13" y="93"/>
                    </a:lnTo>
                    <a:lnTo>
                      <a:pt x="4" y="80"/>
                    </a:lnTo>
                    <a:lnTo>
                      <a:pt x="0" y="66"/>
                    </a:lnTo>
                    <a:lnTo>
                      <a:pt x="0" y="51"/>
                    </a:lnTo>
                    <a:lnTo>
                      <a:pt x="3" y="36"/>
                    </a:lnTo>
                    <a:lnTo>
                      <a:pt x="11" y="22"/>
                    </a:lnTo>
                    <a:lnTo>
                      <a:pt x="22" y="11"/>
                    </a:lnTo>
                    <a:lnTo>
                      <a:pt x="35" y="4"/>
                    </a:lnTo>
                    <a:lnTo>
                      <a:pt x="49" y="0"/>
                    </a:lnTo>
                    <a:lnTo>
                      <a:pt x="64"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5" name="Freeform 11"/>
              <p:cNvSpPr>
                <a:spLocks/>
              </p:cNvSpPr>
              <p:nvPr/>
            </p:nvSpPr>
            <p:spPr bwMode="auto">
              <a:xfrm>
                <a:off x="4791774" y="3245344"/>
                <a:ext cx="414339" cy="330200"/>
              </a:xfrm>
              <a:custGeom>
                <a:avLst/>
                <a:gdLst>
                  <a:gd name="T0" fmla="*/ 65 w 522"/>
                  <a:gd name="T1" fmla="*/ 0 h 416"/>
                  <a:gd name="T2" fmla="*/ 80 w 522"/>
                  <a:gd name="T3" fmla="*/ 4 h 416"/>
                  <a:gd name="T4" fmla="*/ 93 w 522"/>
                  <a:gd name="T5" fmla="*/ 11 h 416"/>
                  <a:gd name="T6" fmla="*/ 499 w 522"/>
                  <a:gd name="T7" fmla="*/ 311 h 416"/>
                  <a:gd name="T8" fmla="*/ 510 w 522"/>
                  <a:gd name="T9" fmla="*/ 321 h 416"/>
                  <a:gd name="T10" fmla="*/ 518 w 522"/>
                  <a:gd name="T11" fmla="*/ 334 h 416"/>
                  <a:gd name="T12" fmla="*/ 522 w 522"/>
                  <a:gd name="T13" fmla="*/ 349 h 416"/>
                  <a:gd name="T14" fmla="*/ 522 w 522"/>
                  <a:gd name="T15" fmla="*/ 364 h 416"/>
                  <a:gd name="T16" fmla="*/ 519 w 522"/>
                  <a:gd name="T17" fmla="*/ 379 h 416"/>
                  <a:gd name="T18" fmla="*/ 511 w 522"/>
                  <a:gd name="T19" fmla="*/ 392 h 416"/>
                  <a:gd name="T20" fmla="*/ 502 w 522"/>
                  <a:gd name="T21" fmla="*/ 403 h 416"/>
                  <a:gd name="T22" fmla="*/ 491 w 522"/>
                  <a:gd name="T23" fmla="*/ 410 h 416"/>
                  <a:gd name="T24" fmla="*/ 477 w 522"/>
                  <a:gd name="T25" fmla="*/ 415 h 416"/>
                  <a:gd name="T26" fmla="*/ 464 w 522"/>
                  <a:gd name="T27" fmla="*/ 416 h 416"/>
                  <a:gd name="T28" fmla="*/ 452 w 522"/>
                  <a:gd name="T29" fmla="*/ 415 h 416"/>
                  <a:gd name="T30" fmla="*/ 441 w 522"/>
                  <a:gd name="T31" fmla="*/ 411 h 416"/>
                  <a:gd name="T32" fmla="*/ 430 w 522"/>
                  <a:gd name="T33" fmla="*/ 405 h 416"/>
                  <a:gd name="T34" fmla="*/ 24 w 522"/>
                  <a:gd name="T35" fmla="*/ 106 h 416"/>
                  <a:gd name="T36" fmla="*/ 13 w 522"/>
                  <a:gd name="T37" fmla="*/ 95 h 416"/>
                  <a:gd name="T38" fmla="*/ 4 w 522"/>
                  <a:gd name="T39" fmla="*/ 81 h 416"/>
                  <a:gd name="T40" fmla="*/ 0 w 522"/>
                  <a:gd name="T41" fmla="*/ 67 h 416"/>
                  <a:gd name="T42" fmla="*/ 0 w 522"/>
                  <a:gd name="T43" fmla="*/ 52 h 416"/>
                  <a:gd name="T44" fmla="*/ 4 w 522"/>
                  <a:gd name="T45" fmla="*/ 38 h 416"/>
                  <a:gd name="T46" fmla="*/ 12 w 522"/>
                  <a:gd name="T47" fmla="*/ 23 h 416"/>
                  <a:gd name="T48" fmla="*/ 23 w 522"/>
                  <a:gd name="T49" fmla="*/ 12 h 416"/>
                  <a:gd name="T50" fmla="*/ 36 w 522"/>
                  <a:gd name="T51" fmla="*/ 5 h 416"/>
                  <a:gd name="T52" fmla="*/ 50 w 522"/>
                  <a:gd name="T53" fmla="*/ 1 h 416"/>
                  <a:gd name="T54" fmla="*/ 65 w 522"/>
                  <a:gd name="T5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2" h="416">
                    <a:moveTo>
                      <a:pt x="65" y="0"/>
                    </a:moveTo>
                    <a:lnTo>
                      <a:pt x="80" y="4"/>
                    </a:lnTo>
                    <a:lnTo>
                      <a:pt x="93" y="11"/>
                    </a:lnTo>
                    <a:lnTo>
                      <a:pt x="499" y="311"/>
                    </a:lnTo>
                    <a:lnTo>
                      <a:pt x="510" y="321"/>
                    </a:lnTo>
                    <a:lnTo>
                      <a:pt x="518" y="334"/>
                    </a:lnTo>
                    <a:lnTo>
                      <a:pt x="522" y="349"/>
                    </a:lnTo>
                    <a:lnTo>
                      <a:pt x="522" y="364"/>
                    </a:lnTo>
                    <a:lnTo>
                      <a:pt x="519" y="379"/>
                    </a:lnTo>
                    <a:lnTo>
                      <a:pt x="511" y="392"/>
                    </a:lnTo>
                    <a:lnTo>
                      <a:pt x="502" y="403"/>
                    </a:lnTo>
                    <a:lnTo>
                      <a:pt x="491" y="410"/>
                    </a:lnTo>
                    <a:lnTo>
                      <a:pt x="477" y="415"/>
                    </a:lnTo>
                    <a:lnTo>
                      <a:pt x="464" y="416"/>
                    </a:lnTo>
                    <a:lnTo>
                      <a:pt x="452" y="415"/>
                    </a:lnTo>
                    <a:lnTo>
                      <a:pt x="441" y="411"/>
                    </a:lnTo>
                    <a:lnTo>
                      <a:pt x="430" y="405"/>
                    </a:lnTo>
                    <a:lnTo>
                      <a:pt x="24" y="106"/>
                    </a:lnTo>
                    <a:lnTo>
                      <a:pt x="13" y="95"/>
                    </a:lnTo>
                    <a:lnTo>
                      <a:pt x="4" y="81"/>
                    </a:lnTo>
                    <a:lnTo>
                      <a:pt x="0" y="67"/>
                    </a:lnTo>
                    <a:lnTo>
                      <a:pt x="0" y="52"/>
                    </a:lnTo>
                    <a:lnTo>
                      <a:pt x="4" y="38"/>
                    </a:lnTo>
                    <a:lnTo>
                      <a:pt x="12" y="23"/>
                    </a:lnTo>
                    <a:lnTo>
                      <a:pt x="23" y="12"/>
                    </a:lnTo>
                    <a:lnTo>
                      <a:pt x="36" y="5"/>
                    </a:lnTo>
                    <a:lnTo>
                      <a:pt x="50" y="1"/>
                    </a:lnTo>
                    <a:lnTo>
                      <a:pt x="65"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6" name="Freeform 12"/>
              <p:cNvSpPr>
                <a:spLocks/>
              </p:cNvSpPr>
              <p:nvPr/>
            </p:nvSpPr>
            <p:spPr bwMode="auto">
              <a:xfrm>
                <a:off x="4791774" y="4548684"/>
                <a:ext cx="428626" cy="341313"/>
              </a:xfrm>
              <a:custGeom>
                <a:avLst/>
                <a:gdLst>
                  <a:gd name="T0" fmla="*/ 476 w 541"/>
                  <a:gd name="T1" fmla="*/ 0 h 429"/>
                  <a:gd name="T2" fmla="*/ 492 w 541"/>
                  <a:gd name="T3" fmla="*/ 0 h 429"/>
                  <a:gd name="T4" fmla="*/ 506 w 541"/>
                  <a:gd name="T5" fmla="*/ 4 h 429"/>
                  <a:gd name="T6" fmla="*/ 519 w 541"/>
                  <a:gd name="T7" fmla="*/ 12 h 429"/>
                  <a:gd name="T8" fmla="*/ 529 w 541"/>
                  <a:gd name="T9" fmla="*/ 24 h 429"/>
                  <a:gd name="T10" fmla="*/ 538 w 541"/>
                  <a:gd name="T11" fmla="*/ 37 h 429"/>
                  <a:gd name="T12" fmla="*/ 541 w 541"/>
                  <a:gd name="T13" fmla="*/ 52 h 429"/>
                  <a:gd name="T14" fmla="*/ 541 w 541"/>
                  <a:gd name="T15" fmla="*/ 67 h 429"/>
                  <a:gd name="T16" fmla="*/ 537 w 541"/>
                  <a:gd name="T17" fmla="*/ 82 h 429"/>
                  <a:gd name="T18" fmla="*/ 528 w 541"/>
                  <a:gd name="T19" fmla="*/ 94 h 429"/>
                  <a:gd name="T20" fmla="*/ 517 w 541"/>
                  <a:gd name="T21" fmla="*/ 105 h 429"/>
                  <a:gd name="T22" fmla="*/ 93 w 541"/>
                  <a:gd name="T23" fmla="*/ 418 h 429"/>
                  <a:gd name="T24" fmla="*/ 83 w 541"/>
                  <a:gd name="T25" fmla="*/ 424 h 429"/>
                  <a:gd name="T26" fmla="*/ 71 w 541"/>
                  <a:gd name="T27" fmla="*/ 428 h 429"/>
                  <a:gd name="T28" fmla="*/ 59 w 541"/>
                  <a:gd name="T29" fmla="*/ 429 h 429"/>
                  <a:gd name="T30" fmla="*/ 45 w 541"/>
                  <a:gd name="T31" fmla="*/ 428 h 429"/>
                  <a:gd name="T32" fmla="*/ 33 w 541"/>
                  <a:gd name="T33" fmla="*/ 423 h 429"/>
                  <a:gd name="T34" fmla="*/ 22 w 541"/>
                  <a:gd name="T35" fmla="*/ 416 h 429"/>
                  <a:gd name="T36" fmla="*/ 12 w 541"/>
                  <a:gd name="T37" fmla="*/ 406 h 429"/>
                  <a:gd name="T38" fmla="*/ 4 w 541"/>
                  <a:gd name="T39" fmla="*/ 392 h 429"/>
                  <a:gd name="T40" fmla="*/ 0 w 541"/>
                  <a:gd name="T41" fmla="*/ 377 h 429"/>
                  <a:gd name="T42" fmla="*/ 0 w 541"/>
                  <a:gd name="T43" fmla="*/ 362 h 429"/>
                  <a:gd name="T44" fmla="*/ 4 w 541"/>
                  <a:gd name="T45" fmla="*/ 348 h 429"/>
                  <a:gd name="T46" fmla="*/ 13 w 541"/>
                  <a:gd name="T47" fmla="*/ 335 h 429"/>
                  <a:gd name="T48" fmla="*/ 24 w 541"/>
                  <a:gd name="T49" fmla="*/ 323 h 429"/>
                  <a:gd name="T50" fmla="*/ 448 w 541"/>
                  <a:gd name="T51" fmla="*/ 11 h 429"/>
                  <a:gd name="T52" fmla="*/ 462 w 541"/>
                  <a:gd name="T53" fmla="*/ 3 h 429"/>
                  <a:gd name="T54" fmla="*/ 476 w 541"/>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1" h="429">
                    <a:moveTo>
                      <a:pt x="476" y="0"/>
                    </a:moveTo>
                    <a:lnTo>
                      <a:pt x="492" y="0"/>
                    </a:lnTo>
                    <a:lnTo>
                      <a:pt x="506" y="4"/>
                    </a:lnTo>
                    <a:lnTo>
                      <a:pt x="519" y="12"/>
                    </a:lnTo>
                    <a:lnTo>
                      <a:pt x="529" y="24"/>
                    </a:lnTo>
                    <a:lnTo>
                      <a:pt x="538" y="37"/>
                    </a:lnTo>
                    <a:lnTo>
                      <a:pt x="541" y="52"/>
                    </a:lnTo>
                    <a:lnTo>
                      <a:pt x="541" y="67"/>
                    </a:lnTo>
                    <a:lnTo>
                      <a:pt x="537" y="82"/>
                    </a:lnTo>
                    <a:lnTo>
                      <a:pt x="528" y="94"/>
                    </a:lnTo>
                    <a:lnTo>
                      <a:pt x="517" y="105"/>
                    </a:lnTo>
                    <a:lnTo>
                      <a:pt x="93" y="418"/>
                    </a:lnTo>
                    <a:lnTo>
                      <a:pt x="83" y="424"/>
                    </a:lnTo>
                    <a:lnTo>
                      <a:pt x="71" y="428"/>
                    </a:lnTo>
                    <a:lnTo>
                      <a:pt x="59" y="429"/>
                    </a:lnTo>
                    <a:lnTo>
                      <a:pt x="45" y="428"/>
                    </a:lnTo>
                    <a:lnTo>
                      <a:pt x="33" y="423"/>
                    </a:lnTo>
                    <a:lnTo>
                      <a:pt x="22" y="416"/>
                    </a:lnTo>
                    <a:lnTo>
                      <a:pt x="12" y="406"/>
                    </a:lnTo>
                    <a:lnTo>
                      <a:pt x="4" y="392"/>
                    </a:lnTo>
                    <a:lnTo>
                      <a:pt x="0" y="377"/>
                    </a:lnTo>
                    <a:lnTo>
                      <a:pt x="0" y="362"/>
                    </a:lnTo>
                    <a:lnTo>
                      <a:pt x="4" y="348"/>
                    </a:lnTo>
                    <a:lnTo>
                      <a:pt x="13" y="335"/>
                    </a:lnTo>
                    <a:lnTo>
                      <a:pt x="24" y="323"/>
                    </a:lnTo>
                    <a:lnTo>
                      <a:pt x="448" y="11"/>
                    </a:lnTo>
                    <a:lnTo>
                      <a:pt x="462" y="3"/>
                    </a:lnTo>
                    <a:lnTo>
                      <a:pt x="476"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7" name="Freeform 13"/>
              <p:cNvSpPr>
                <a:spLocks/>
              </p:cNvSpPr>
              <p:nvPr/>
            </p:nvSpPr>
            <p:spPr bwMode="auto">
              <a:xfrm>
                <a:off x="6593590" y="3245344"/>
                <a:ext cx="393701" cy="315913"/>
              </a:xfrm>
              <a:custGeom>
                <a:avLst/>
                <a:gdLst>
                  <a:gd name="T0" fmla="*/ 431 w 495"/>
                  <a:gd name="T1" fmla="*/ 0 h 398"/>
                  <a:gd name="T2" fmla="*/ 446 w 495"/>
                  <a:gd name="T3" fmla="*/ 1 h 398"/>
                  <a:gd name="T4" fmla="*/ 460 w 495"/>
                  <a:gd name="T5" fmla="*/ 5 h 398"/>
                  <a:gd name="T6" fmla="*/ 474 w 495"/>
                  <a:gd name="T7" fmla="*/ 12 h 398"/>
                  <a:gd name="T8" fmla="*/ 484 w 495"/>
                  <a:gd name="T9" fmla="*/ 23 h 398"/>
                  <a:gd name="T10" fmla="*/ 492 w 495"/>
                  <a:gd name="T11" fmla="*/ 38 h 398"/>
                  <a:gd name="T12" fmla="*/ 495 w 495"/>
                  <a:gd name="T13" fmla="*/ 52 h 398"/>
                  <a:gd name="T14" fmla="*/ 495 w 495"/>
                  <a:gd name="T15" fmla="*/ 67 h 398"/>
                  <a:gd name="T16" fmla="*/ 491 w 495"/>
                  <a:gd name="T17" fmla="*/ 81 h 398"/>
                  <a:gd name="T18" fmla="*/ 483 w 495"/>
                  <a:gd name="T19" fmla="*/ 95 h 398"/>
                  <a:gd name="T20" fmla="*/ 472 w 495"/>
                  <a:gd name="T21" fmla="*/ 106 h 398"/>
                  <a:gd name="T22" fmla="*/ 92 w 495"/>
                  <a:gd name="T23" fmla="*/ 385 h 398"/>
                  <a:gd name="T24" fmla="*/ 81 w 495"/>
                  <a:gd name="T25" fmla="*/ 391 h 398"/>
                  <a:gd name="T26" fmla="*/ 70 w 495"/>
                  <a:gd name="T27" fmla="*/ 395 h 398"/>
                  <a:gd name="T28" fmla="*/ 58 w 495"/>
                  <a:gd name="T29" fmla="*/ 398 h 398"/>
                  <a:gd name="T30" fmla="*/ 44 w 495"/>
                  <a:gd name="T31" fmla="*/ 395 h 398"/>
                  <a:gd name="T32" fmla="*/ 31 w 495"/>
                  <a:gd name="T33" fmla="*/ 390 h 398"/>
                  <a:gd name="T34" fmla="*/ 20 w 495"/>
                  <a:gd name="T35" fmla="*/ 383 h 398"/>
                  <a:gd name="T36" fmla="*/ 11 w 495"/>
                  <a:gd name="T37" fmla="*/ 373 h 398"/>
                  <a:gd name="T38" fmla="*/ 3 w 495"/>
                  <a:gd name="T39" fmla="*/ 359 h 398"/>
                  <a:gd name="T40" fmla="*/ 0 w 495"/>
                  <a:gd name="T41" fmla="*/ 345 h 398"/>
                  <a:gd name="T42" fmla="*/ 0 w 495"/>
                  <a:gd name="T43" fmla="*/ 329 h 398"/>
                  <a:gd name="T44" fmla="*/ 4 w 495"/>
                  <a:gd name="T45" fmla="*/ 315 h 398"/>
                  <a:gd name="T46" fmla="*/ 12 w 495"/>
                  <a:gd name="T47" fmla="*/ 302 h 398"/>
                  <a:gd name="T48" fmla="*/ 23 w 495"/>
                  <a:gd name="T49" fmla="*/ 291 h 398"/>
                  <a:gd name="T50" fmla="*/ 402 w 495"/>
                  <a:gd name="T51" fmla="*/ 11 h 398"/>
                  <a:gd name="T52" fmla="*/ 417 w 495"/>
                  <a:gd name="T53" fmla="*/ 4 h 398"/>
                  <a:gd name="T54" fmla="*/ 431 w 495"/>
                  <a:gd name="T5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398">
                    <a:moveTo>
                      <a:pt x="431" y="0"/>
                    </a:moveTo>
                    <a:lnTo>
                      <a:pt x="446" y="1"/>
                    </a:lnTo>
                    <a:lnTo>
                      <a:pt x="460" y="5"/>
                    </a:lnTo>
                    <a:lnTo>
                      <a:pt x="474" y="12"/>
                    </a:lnTo>
                    <a:lnTo>
                      <a:pt x="484" y="23"/>
                    </a:lnTo>
                    <a:lnTo>
                      <a:pt x="492" y="38"/>
                    </a:lnTo>
                    <a:lnTo>
                      <a:pt x="495" y="52"/>
                    </a:lnTo>
                    <a:lnTo>
                      <a:pt x="495" y="67"/>
                    </a:lnTo>
                    <a:lnTo>
                      <a:pt x="491" y="81"/>
                    </a:lnTo>
                    <a:lnTo>
                      <a:pt x="483" y="95"/>
                    </a:lnTo>
                    <a:lnTo>
                      <a:pt x="472" y="106"/>
                    </a:lnTo>
                    <a:lnTo>
                      <a:pt x="92" y="385"/>
                    </a:lnTo>
                    <a:lnTo>
                      <a:pt x="81" y="391"/>
                    </a:lnTo>
                    <a:lnTo>
                      <a:pt x="70" y="395"/>
                    </a:lnTo>
                    <a:lnTo>
                      <a:pt x="58" y="398"/>
                    </a:lnTo>
                    <a:lnTo>
                      <a:pt x="44" y="395"/>
                    </a:lnTo>
                    <a:lnTo>
                      <a:pt x="31" y="390"/>
                    </a:lnTo>
                    <a:lnTo>
                      <a:pt x="20" y="383"/>
                    </a:lnTo>
                    <a:lnTo>
                      <a:pt x="11" y="373"/>
                    </a:lnTo>
                    <a:lnTo>
                      <a:pt x="3" y="359"/>
                    </a:lnTo>
                    <a:lnTo>
                      <a:pt x="0" y="345"/>
                    </a:lnTo>
                    <a:lnTo>
                      <a:pt x="0" y="329"/>
                    </a:lnTo>
                    <a:lnTo>
                      <a:pt x="4" y="315"/>
                    </a:lnTo>
                    <a:lnTo>
                      <a:pt x="12" y="302"/>
                    </a:lnTo>
                    <a:lnTo>
                      <a:pt x="23" y="291"/>
                    </a:lnTo>
                    <a:lnTo>
                      <a:pt x="402" y="11"/>
                    </a:lnTo>
                    <a:lnTo>
                      <a:pt x="417" y="4"/>
                    </a:lnTo>
                    <a:lnTo>
                      <a:pt x="431"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8" name="Freeform 14"/>
              <p:cNvSpPr>
                <a:spLocks/>
              </p:cNvSpPr>
              <p:nvPr/>
            </p:nvSpPr>
            <p:spPr bwMode="auto">
              <a:xfrm>
                <a:off x="6760277" y="4021633"/>
                <a:ext cx="447676" cy="92075"/>
              </a:xfrm>
              <a:custGeom>
                <a:avLst/>
                <a:gdLst>
                  <a:gd name="T0" fmla="*/ 58 w 563"/>
                  <a:gd name="T1" fmla="*/ 0 h 117"/>
                  <a:gd name="T2" fmla="*/ 505 w 563"/>
                  <a:gd name="T3" fmla="*/ 0 h 117"/>
                  <a:gd name="T4" fmla="*/ 524 w 563"/>
                  <a:gd name="T5" fmla="*/ 3 h 117"/>
                  <a:gd name="T6" fmla="*/ 540 w 563"/>
                  <a:gd name="T7" fmla="*/ 11 h 117"/>
                  <a:gd name="T8" fmla="*/ 552 w 563"/>
                  <a:gd name="T9" fmla="*/ 24 h 117"/>
                  <a:gd name="T10" fmla="*/ 560 w 563"/>
                  <a:gd name="T11" fmla="*/ 39 h 117"/>
                  <a:gd name="T12" fmla="*/ 563 w 563"/>
                  <a:gd name="T13" fmla="*/ 59 h 117"/>
                  <a:gd name="T14" fmla="*/ 560 w 563"/>
                  <a:gd name="T15" fmla="*/ 77 h 117"/>
                  <a:gd name="T16" fmla="*/ 552 w 563"/>
                  <a:gd name="T17" fmla="*/ 92 h 117"/>
                  <a:gd name="T18" fmla="*/ 540 w 563"/>
                  <a:gd name="T19" fmla="*/ 106 h 117"/>
                  <a:gd name="T20" fmla="*/ 524 w 563"/>
                  <a:gd name="T21" fmla="*/ 114 h 117"/>
                  <a:gd name="T22" fmla="*/ 505 w 563"/>
                  <a:gd name="T23" fmla="*/ 117 h 117"/>
                  <a:gd name="T24" fmla="*/ 58 w 563"/>
                  <a:gd name="T25" fmla="*/ 117 h 117"/>
                  <a:gd name="T26" fmla="*/ 39 w 563"/>
                  <a:gd name="T27" fmla="*/ 114 h 117"/>
                  <a:gd name="T28" fmla="*/ 23 w 563"/>
                  <a:gd name="T29" fmla="*/ 106 h 117"/>
                  <a:gd name="T30" fmla="*/ 11 w 563"/>
                  <a:gd name="T31" fmla="*/ 92 h 117"/>
                  <a:gd name="T32" fmla="*/ 3 w 563"/>
                  <a:gd name="T33" fmla="*/ 77 h 117"/>
                  <a:gd name="T34" fmla="*/ 0 w 563"/>
                  <a:gd name="T35" fmla="*/ 59 h 117"/>
                  <a:gd name="T36" fmla="*/ 3 w 563"/>
                  <a:gd name="T37" fmla="*/ 39 h 117"/>
                  <a:gd name="T38" fmla="*/ 11 w 563"/>
                  <a:gd name="T39" fmla="*/ 24 h 117"/>
                  <a:gd name="T40" fmla="*/ 23 w 563"/>
                  <a:gd name="T41" fmla="*/ 11 h 117"/>
                  <a:gd name="T42" fmla="*/ 39 w 563"/>
                  <a:gd name="T43" fmla="*/ 3 h 117"/>
                  <a:gd name="T44" fmla="*/ 58 w 563"/>
                  <a:gd name="T4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3" h="117">
                    <a:moveTo>
                      <a:pt x="58" y="0"/>
                    </a:moveTo>
                    <a:lnTo>
                      <a:pt x="505" y="0"/>
                    </a:lnTo>
                    <a:lnTo>
                      <a:pt x="524" y="3"/>
                    </a:lnTo>
                    <a:lnTo>
                      <a:pt x="540" y="11"/>
                    </a:lnTo>
                    <a:lnTo>
                      <a:pt x="552" y="24"/>
                    </a:lnTo>
                    <a:lnTo>
                      <a:pt x="560" y="39"/>
                    </a:lnTo>
                    <a:lnTo>
                      <a:pt x="563" y="59"/>
                    </a:lnTo>
                    <a:lnTo>
                      <a:pt x="560" y="77"/>
                    </a:lnTo>
                    <a:lnTo>
                      <a:pt x="552" y="92"/>
                    </a:lnTo>
                    <a:lnTo>
                      <a:pt x="540" y="106"/>
                    </a:lnTo>
                    <a:lnTo>
                      <a:pt x="524" y="114"/>
                    </a:lnTo>
                    <a:lnTo>
                      <a:pt x="505" y="117"/>
                    </a:lnTo>
                    <a:lnTo>
                      <a:pt x="58" y="117"/>
                    </a:lnTo>
                    <a:lnTo>
                      <a:pt x="39" y="114"/>
                    </a:lnTo>
                    <a:lnTo>
                      <a:pt x="23" y="106"/>
                    </a:lnTo>
                    <a:lnTo>
                      <a:pt x="11" y="92"/>
                    </a:lnTo>
                    <a:lnTo>
                      <a:pt x="3" y="77"/>
                    </a:lnTo>
                    <a:lnTo>
                      <a:pt x="0" y="59"/>
                    </a:lnTo>
                    <a:lnTo>
                      <a:pt x="3" y="39"/>
                    </a:lnTo>
                    <a:lnTo>
                      <a:pt x="11" y="24"/>
                    </a:lnTo>
                    <a:lnTo>
                      <a:pt x="23" y="11"/>
                    </a:lnTo>
                    <a:lnTo>
                      <a:pt x="39"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39" name="Freeform 15"/>
              <p:cNvSpPr>
                <a:spLocks/>
              </p:cNvSpPr>
              <p:nvPr/>
            </p:nvSpPr>
            <p:spPr bwMode="auto">
              <a:xfrm>
                <a:off x="4566349" y="4021633"/>
                <a:ext cx="460376" cy="92075"/>
              </a:xfrm>
              <a:custGeom>
                <a:avLst/>
                <a:gdLst>
                  <a:gd name="T0" fmla="*/ 58 w 579"/>
                  <a:gd name="T1" fmla="*/ 0 h 117"/>
                  <a:gd name="T2" fmla="*/ 520 w 579"/>
                  <a:gd name="T3" fmla="*/ 0 h 117"/>
                  <a:gd name="T4" fmla="*/ 539 w 579"/>
                  <a:gd name="T5" fmla="*/ 3 h 117"/>
                  <a:gd name="T6" fmla="*/ 555 w 579"/>
                  <a:gd name="T7" fmla="*/ 11 h 117"/>
                  <a:gd name="T8" fmla="*/ 568 w 579"/>
                  <a:gd name="T9" fmla="*/ 24 h 117"/>
                  <a:gd name="T10" fmla="*/ 576 w 579"/>
                  <a:gd name="T11" fmla="*/ 39 h 117"/>
                  <a:gd name="T12" fmla="*/ 579 w 579"/>
                  <a:gd name="T13" fmla="*/ 59 h 117"/>
                  <a:gd name="T14" fmla="*/ 576 w 579"/>
                  <a:gd name="T15" fmla="*/ 77 h 117"/>
                  <a:gd name="T16" fmla="*/ 568 w 579"/>
                  <a:gd name="T17" fmla="*/ 92 h 117"/>
                  <a:gd name="T18" fmla="*/ 555 w 579"/>
                  <a:gd name="T19" fmla="*/ 106 h 117"/>
                  <a:gd name="T20" fmla="*/ 538 w 579"/>
                  <a:gd name="T21" fmla="*/ 114 h 117"/>
                  <a:gd name="T22" fmla="*/ 520 w 579"/>
                  <a:gd name="T23" fmla="*/ 117 h 117"/>
                  <a:gd name="T24" fmla="*/ 58 w 579"/>
                  <a:gd name="T25" fmla="*/ 117 h 117"/>
                  <a:gd name="T26" fmla="*/ 40 w 579"/>
                  <a:gd name="T27" fmla="*/ 114 h 117"/>
                  <a:gd name="T28" fmla="*/ 24 w 579"/>
                  <a:gd name="T29" fmla="*/ 106 h 117"/>
                  <a:gd name="T30" fmla="*/ 11 w 579"/>
                  <a:gd name="T31" fmla="*/ 92 h 117"/>
                  <a:gd name="T32" fmla="*/ 3 w 579"/>
                  <a:gd name="T33" fmla="*/ 77 h 117"/>
                  <a:gd name="T34" fmla="*/ 0 w 579"/>
                  <a:gd name="T35" fmla="*/ 59 h 117"/>
                  <a:gd name="T36" fmla="*/ 0 w 579"/>
                  <a:gd name="T37" fmla="*/ 58 h 117"/>
                  <a:gd name="T38" fmla="*/ 3 w 579"/>
                  <a:gd name="T39" fmla="*/ 39 h 117"/>
                  <a:gd name="T40" fmla="*/ 11 w 579"/>
                  <a:gd name="T41" fmla="*/ 24 h 117"/>
                  <a:gd name="T42" fmla="*/ 24 w 579"/>
                  <a:gd name="T43" fmla="*/ 11 h 117"/>
                  <a:gd name="T44" fmla="*/ 40 w 579"/>
                  <a:gd name="T45" fmla="*/ 3 h 117"/>
                  <a:gd name="T46" fmla="*/ 58 w 579"/>
                  <a:gd name="T4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9" h="117">
                    <a:moveTo>
                      <a:pt x="58" y="0"/>
                    </a:moveTo>
                    <a:lnTo>
                      <a:pt x="520" y="0"/>
                    </a:lnTo>
                    <a:lnTo>
                      <a:pt x="539" y="3"/>
                    </a:lnTo>
                    <a:lnTo>
                      <a:pt x="555" y="11"/>
                    </a:lnTo>
                    <a:lnTo>
                      <a:pt x="568" y="24"/>
                    </a:lnTo>
                    <a:lnTo>
                      <a:pt x="576" y="39"/>
                    </a:lnTo>
                    <a:lnTo>
                      <a:pt x="579" y="59"/>
                    </a:lnTo>
                    <a:lnTo>
                      <a:pt x="576" y="77"/>
                    </a:lnTo>
                    <a:lnTo>
                      <a:pt x="568" y="92"/>
                    </a:lnTo>
                    <a:lnTo>
                      <a:pt x="555" y="106"/>
                    </a:lnTo>
                    <a:lnTo>
                      <a:pt x="538" y="114"/>
                    </a:lnTo>
                    <a:lnTo>
                      <a:pt x="520" y="117"/>
                    </a:lnTo>
                    <a:lnTo>
                      <a:pt x="58" y="117"/>
                    </a:lnTo>
                    <a:lnTo>
                      <a:pt x="40" y="114"/>
                    </a:lnTo>
                    <a:lnTo>
                      <a:pt x="24" y="106"/>
                    </a:lnTo>
                    <a:lnTo>
                      <a:pt x="11" y="92"/>
                    </a:lnTo>
                    <a:lnTo>
                      <a:pt x="3" y="77"/>
                    </a:lnTo>
                    <a:lnTo>
                      <a:pt x="0" y="59"/>
                    </a:lnTo>
                    <a:lnTo>
                      <a:pt x="0" y="58"/>
                    </a:lnTo>
                    <a:lnTo>
                      <a:pt x="3" y="39"/>
                    </a:lnTo>
                    <a:lnTo>
                      <a:pt x="11" y="24"/>
                    </a:lnTo>
                    <a:lnTo>
                      <a:pt x="24" y="11"/>
                    </a:lnTo>
                    <a:lnTo>
                      <a:pt x="40" y="3"/>
                    </a:lnTo>
                    <a:lnTo>
                      <a:pt x="58"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40" name="Rounded Rectangle 45"/>
              <p:cNvSpPr/>
              <p:nvPr/>
            </p:nvSpPr>
            <p:spPr>
              <a:xfrm>
                <a:off x="5838319" y="2727748"/>
                <a:ext cx="86138" cy="46994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33" dirty="0">
                  <a:cs typeface="+mn-ea"/>
                  <a:sym typeface="+mn-lt"/>
                </a:endParaRPr>
              </a:p>
            </p:txBody>
          </p:sp>
        </p:grpSp>
        <p:sp>
          <p:nvSpPr>
            <p:cNvPr id="41" name="Freeform 11"/>
            <p:cNvSpPr>
              <a:spLocks noEditPoints="1"/>
            </p:cNvSpPr>
            <p:nvPr/>
          </p:nvSpPr>
          <p:spPr bwMode="auto">
            <a:xfrm>
              <a:off x="7859214" y="2897963"/>
              <a:ext cx="242697" cy="268203"/>
            </a:xfrm>
            <a:custGeom>
              <a:avLst/>
              <a:gdLst>
                <a:gd name="T0" fmla="*/ 3327 w 3824"/>
                <a:gd name="T1" fmla="*/ 2813 h 4229"/>
                <a:gd name="T2" fmla="*/ 3231 w 3824"/>
                <a:gd name="T3" fmla="*/ 3431 h 4229"/>
                <a:gd name="T4" fmla="*/ 3493 w 3824"/>
                <a:gd name="T5" fmla="*/ 3271 h 4229"/>
                <a:gd name="T6" fmla="*/ 3560 w 3824"/>
                <a:gd name="T7" fmla="*/ 2717 h 4229"/>
                <a:gd name="T8" fmla="*/ 3518 w 3824"/>
                <a:gd name="T9" fmla="*/ 2343 h 4229"/>
                <a:gd name="T10" fmla="*/ 3231 w 3824"/>
                <a:gd name="T11" fmla="*/ 2171 h 4229"/>
                <a:gd name="T12" fmla="*/ 1371 w 3824"/>
                <a:gd name="T13" fmla="*/ 417 h 4229"/>
                <a:gd name="T14" fmla="*/ 1274 w 3824"/>
                <a:gd name="T15" fmla="*/ 948 h 4229"/>
                <a:gd name="T16" fmla="*/ 1427 w 3824"/>
                <a:gd name="T17" fmla="*/ 1532 h 4229"/>
                <a:gd name="T18" fmla="*/ 1176 w 3824"/>
                <a:gd name="T19" fmla="*/ 1985 h 4229"/>
                <a:gd name="T20" fmla="*/ 583 w 3824"/>
                <a:gd name="T21" fmla="*/ 2141 h 4229"/>
                <a:gd name="T22" fmla="*/ 266 w 3824"/>
                <a:gd name="T23" fmla="*/ 2353 h 4229"/>
                <a:gd name="T24" fmla="*/ 347 w 3824"/>
                <a:gd name="T25" fmla="*/ 2554 h 4229"/>
                <a:gd name="T26" fmla="*/ 463 w 3824"/>
                <a:gd name="T27" fmla="*/ 2756 h 4229"/>
                <a:gd name="T28" fmla="*/ 467 w 3824"/>
                <a:gd name="T29" fmla="*/ 3033 h 4229"/>
                <a:gd name="T30" fmla="*/ 702 w 3824"/>
                <a:gd name="T31" fmla="*/ 3222 h 4229"/>
                <a:gd name="T32" fmla="*/ 672 w 3824"/>
                <a:gd name="T33" fmla="*/ 3446 h 4229"/>
                <a:gd name="T34" fmla="*/ 815 w 3824"/>
                <a:gd name="T35" fmla="*/ 3587 h 4229"/>
                <a:gd name="T36" fmla="*/ 975 w 3824"/>
                <a:gd name="T37" fmla="*/ 3674 h 4229"/>
                <a:gd name="T38" fmla="*/ 991 w 3824"/>
                <a:gd name="T39" fmla="*/ 3914 h 4229"/>
                <a:gd name="T40" fmla="*/ 1525 w 3824"/>
                <a:gd name="T41" fmla="*/ 3933 h 4229"/>
                <a:gd name="T42" fmla="*/ 2201 w 3824"/>
                <a:gd name="T43" fmla="*/ 3732 h 4229"/>
                <a:gd name="T44" fmla="*/ 2537 w 3824"/>
                <a:gd name="T45" fmla="*/ 3486 h 4229"/>
                <a:gd name="T46" fmla="*/ 2903 w 3824"/>
                <a:gd name="T47" fmla="*/ 3395 h 4229"/>
                <a:gd name="T48" fmla="*/ 3060 w 3824"/>
                <a:gd name="T49" fmla="*/ 2896 h 4229"/>
                <a:gd name="T50" fmla="*/ 3035 w 3824"/>
                <a:gd name="T51" fmla="*/ 2398 h 4229"/>
                <a:gd name="T52" fmla="*/ 2824 w 3824"/>
                <a:gd name="T53" fmla="*/ 2171 h 4229"/>
                <a:gd name="T54" fmla="*/ 2460 w 3824"/>
                <a:gd name="T55" fmla="*/ 2012 h 4229"/>
                <a:gd name="T56" fmla="*/ 2004 w 3824"/>
                <a:gd name="T57" fmla="*/ 1474 h 4229"/>
                <a:gd name="T58" fmla="*/ 1671 w 3824"/>
                <a:gd name="T59" fmla="*/ 875 h 4229"/>
                <a:gd name="T60" fmla="*/ 1652 w 3824"/>
                <a:gd name="T61" fmla="*/ 385 h 4229"/>
                <a:gd name="T62" fmla="*/ 1594 w 3824"/>
                <a:gd name="T63" fmla="*/ 253 h 4229"/>
                <a:gd name="T64" fmla="*/ 1875 w 3824"/>
                <a:gd name="T65" fmla="*/ 169 h 4229"/>
                <a:gd name="T66" fmla="*/ 1907 w 3824"/>
                <a:gd name="T67" fmla="*/ 630 h 4229"/>
                <a:gd name="T68" fmla="*/ 2186 w 3824"/>
                <a:gd name="T69" fmla="*/ 1290 h 4229"/>
                <a:gd name="T70" fmla="*/ 2683 w 3824"/>
                <a:gd name="T71" fmla="*/ 1851 h 4229"/>
                <a:gd name="T72" fmla="*/ 2970 w 3824"/>
                <a:gd name="T73" fmla="*/ 1907 h 4229"/>
                <a:gd name="T74" fmla="*/ 3453 w 3824"/>
                <a:gd name="T75" fmla="*/ 1952 h 4229"/>
                <a:gd name="T76" fmla="*/ 3777 w 3824"/>
                <a:gd name="T77" fmla="*/ 2290 h 4229"/>
                <a:gd name="T78" fmla="*/ 3824 w 3824"/>
                <a:gd name="T79" fmla="*/ 2761 h 4229"/>
                <a:gd name="T80" fmla="*/ 3758 w 3824"/>
                <a:gd name="T81" fmla="*/ 3323 h 4229"/>
                <a:gd name="T82" fmla="*/ 3436 w 3824"/>
                <a:gd name="T83" fmla="*/ 3670 h 4229"/>
                <a:gd name="T84" fmla="*/ 2918 w 3824"/>
                <a:gd name="T85" fmla="*/ 3684 h 4229"/>
                <a:gd name="T86" fmla="*/ 2551 w 3824"/>
                <a:gd name="T87" fmla="*/ 3785 h 4229"/>
                <a:gd name="T88" fmla="*/ 2049 w 3824"/>
                <a:gd name="T89" fmla="*/ 4114 h 4229"/>
                <a:gd name="T90" fmla="*/ 1386 w 3824"/>
                <a:gd name="T91" fmla="*/ 4216 h 4229"/>
                <a:gd name="T92" fmla="*/ 814 w 3824"/>
                <a:gd name="T93" fmla="*/ 4103 h 4229"/>
                <a:gd name="T94" fmla="*/ 554 w 3824"/>
                <a:gd name="T95" fmla="*/ 3732 h 4229"/>
                <a:gd name="T96" fmla="*/ 400 w 3824"/>
                <a:gd name="T97" fmla="*/ 3312 h 4229"/>
                <a:gd name="T98" fmla="*/ 153 w 3824"/>
                <a:gd name="T99" fmla="*/ 2875 h 4229"/>
                <a:gd name="T100" fmla="*/ 1 w 3824"/>
                <a:gd name="T101" fmla="*/ 2444 h 4229"/>
                <a:gd name="T102" fmla="*/ 177 w 3824"/>
                <a:gd name="T103" fmla="*/ 2030 h 4229"/>
                <a:gd name="T104" fmla="*/ 632 w 3824"/>
                <a:gd name="T105" fmla="*/ 1875 h 4229"/>
                <a:gd name="T106" fmla="*/ 1038 w 3824"/>
                <a:gd name="T107" fmla="*/ 1762 h 4229"/>
                <a:gd name="T108" fmla="*/ 1150 w 3824"/>
                <a:gd name="T109" fmla="*/ 1443 h 4229"/>
                <a:gd name="T110" fmla="*/ 996 w 3824"/>
                <a:gd name="T111" fmla="*/ 908 h 4229"/>
                <a:gd name="T112" fmla="*/ 1142 w 3824"/>
                <a:gd name="T113" fmla="*/ 286 h 4229"/>
                <a:gd name="T114" fmla="*/ 1549 w 3824"/>
                <a:gd name="T115" fmla="*/ 2 h 4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4" h="4229">
                  <a:moveTo>
                    <a:pt x="3231" y="2171"/>
                  </a:moveTo>
                  <a:lnTo>
                    <a:pt x="3254" y="2223"/>
                  </a:lnTo>
                  <a:lnTo>
                    <a:pt x="3272" y="2278"/>
                  </a:lnTo>
                  <a:lnTo>
                    <a:pt x="3286" y="2332"/>
                  </a:lnTo>
                  <a:lnTo>
                    <a:pt x="3296" y="2387"/>
                  </a:lnTo>
                  <a:lnTo>
                    <a:pt x="3304" y="2440"/>
                  </a:lnTo>
                  <a:lnTo>
                    <a:pt x="3318" y="2562"/>
                  </a:lnTo>
                  <a:lnTo>
                    <a:pt x="3326" y="2687"/>
                  </a:lnTo>
                  <a:lnTo>
                    <a:pt x="3327" y="2813"/>
                  </a:lnTo>
                  <a:lnTo>
                    <a:pt x="3322" y="2940"/>
                  </a:lnTo>
                  <a:lnTo>
                    <a:pt x="3312" y="3068"/>
                  </a:lnTo>
                  <a:lnTo>
                    <a:pt x="3304" y="3129"/>
                  </a:lnTo>
                  <a:lnTo>
                    <a:pt x="3294" y="3190"/>
                  </a:lnTo>
                  <a:lnTo>
                    <a:pt x="3282" y="3252"/>
                  </a:lnTo>
                  <a:lnTo>
                    <a:pt x="3265" y="3313"/>
                  </a:lnTo>
                  <a:lnTo>
                    <a:pt x="3246" y="3373"/>
                  </a:lnTo>
                  <a:lnTo>
                    <a:pt x="3221" y="3431"/>
                  </a:lnTo>
                  <a:lnTo>
                    <a:pt x="3231" y="3431"/>
                  </a:lnTo>
                  <a:lnTo>
                    <a:pt x="3272" y="3431"/>
                  </a:lnTo>
                  <a:lnTo>
                    <a:pt x="3309" y="3430"/>
                  </a:lnTo>
                  <a:lnTo>
                    <a:pt x="3342" y="3425"/>
                  </a:lnTo>
                  <a:lnTo>
                    <a:pt x="3373" y="3419"/>
                  </a:lnTo>
                  <a:lnTo>
                    <a:pt x="3399" y="3408"/>
                  </a:lnTo>
                  <a:lnTo>
                    <a:pt x="3421" y="3393"/>
                  </a:lnTo>
                  <a:lnTo>
                    <a:pt x="3439" y="3372"/>
                  </a:lnTo>
                  <a:lnTo>
                    <a:pt x="3469" y="3323"/>
                  </a:lnTo>
                  <a:lnTo>
                    <a:pt x="3493" y="3271"/>
                  </a:lnTo>
                  <a:lnTo>
                    <a:pt x="3513" y="3215"/>
                  </a:lnTo>
                  <a:lnTo>
                    <a:pt x="3529" y="3157"/>
                  </a:lnTo>
                  <a:lnTo>
                    <a:pt x="3540" y="3096"/>
                  </a:lnTo>
                  <a:lnTo>
                    <a:pt x="3548" y="3033"/>
                  </a:lnTo>
                  <a:lnTo>
                    <a:pt x="3555" y="2970"/>
                  </a:lnTo>
                  <a:lnTo>
                    <a:pt x="3558" y="2904"/>
                  </a:lnTo>
                  <a:lnTo>
                    <a:pt x="3559" y="2839"/>
                  </a:lnTo>
                  <a:lnTo>
                    <a:pt x="3559" y="2773"/>
                  </a:lnTo>
                  <a:lnTo>
                    <a:pt x="3560" y="2717"/>
                  </a:lnTo>
                  <a:lnTo>
                    <a:pt x="3560" y="2678"/>
                  </a:lnTo>
                  <a:lnTo>
                    <a:pt x="3560" y="2636"/>
                  </a:lnTo>
                  <a:lnTo>
                    <a:pt x="3559" y="2594"/>
                  </a:lnTo>
                  <a:lnTo>
                    <a:pt x="3558" y="2550"/>
                  </a:lnTo>
                  <a:lnTo>
                    <a:pt x="3553" y="2506"/>
                  </a:lnTo>
                  <a:lnTo>
                    <a:pt x="3548" y="2462"/>
                  </a:lnTo>
                  <a:lnTo>
                    <a:pt x="3541" y="2420"/>
                  </a:lnTo>
                  <a:lnTo>
                    <a:pt x="3531" y="2380"/>
                  </a:lnTo>
                  <a:lnTo>
                    <a:pt x="3518" y="2343"/>
                  </a:lnTo>
                  <a:lnTo>
                    <a:pt x="3501" y="2309"/>
                  </a:lnTo>
                  <a:lnTo>
                    <a:pt x="3480" y="2279"/>
                  </a:lnTo>
                  <a:lnTo>
                    <a:pt x="3457" y="2254"/>
                  </a:lnTo>
                  <a:lnTo>
                    <a:pt x="3424" y="2230"/>
                  </a:lnTo>
                  <a:lnTo>
                    <a:pt x="3388" y="2211"/>
                  </a:lnTo>
                  <a:lnTo>
                    <a:pt x="3351" y="2195"/>
                  </a:lnTo>
                  <a:lnTo>
                    <a:pt x="3311" y="2185"/>
                  </a:lnTo>
                  <a:lnTo>
                    <a:pt x="3271" y="2176"/>
                  </a:lnTo>
                  <a:lnTo>
                    <a:pt x="3231" y="2171"/>
                  </a:lnTo>
                  <a:close/>
                  <a:moveTo>
                    <a:pt x="1594" y="253"/>
                  </a:moveTo>
                  <a:lnTo>
                    <a:pt x="1566" y="255"/>
                  </a:lnTo>
                  <a:lnTo>
                    <a:pt x="1537" y="266"/>
                  </a:lnTo>
                  <a:lnTo>
                    <a:pt x="1507" y="283"/>
                  </a:lnTo>
                  <a:lnTo>
                    <a:pt x="1478" y="303"/>
                  </a:lnTo>
                  <a:lnTo>
                    <a:pt x="1449" y="328"/>
                  </a:lnTo>
                  <a:lnTo>
                    <a:pt x="1422" y="355"/>
                  </a:lnTo>
                  <a:lnTo>
                    <a:pt x="1395" y="385"/>
                  </a:lnTo>
                  <a:lnTo>
                    <a:pt x="1371" y="417"/>
                  </a:lnTo>
                  <a:lnTo>
                    <a:pt x="1349" y="448"/>
                  </a:lnTo>
                  <a:lnTo>
                    <a:pt x="1320" y="509"/>
                  </a:lnTo>
                  <a:lnTo>
                    <a:pt x="1295" y="570"/>
                  </a:lnTo>
                  <a:lnTo>
                    <a:pt x="1277" y="630"/>
                  </a:lnTo>
                  <a:lnTo>
                    <a:pt x="1263" y="690"/>
                  </a:lnTo>
                  <a:lnTo>
                    <a:pt x="1256" y="751"/>
                  </a:lnTo>
                  <a:lnTo>
                    <a:pt x="1255" y="808"/>
                  </a:lnTo>
                  <a:lnTo>
                    <a:pt x="1262" y="878"/>
                  </a:lnTo>
                  <a:lnTo>
                    <a:pt x="1274" y="948"/>
                  </a:lnTo>
                  <a:lnTo>
                    <a:pt x="1292" y="1016"/>
                  </a:lnTo>
                  <a:lnTo>
                    <a:pt x="1314" y="1086"/>
                  </a:lnTo>
                  <a:lnTo>
                    <a:pt x="1338" y="1157"/>
                  </a:lnTo>
                  <a:lnTo>
                    <a:pt x="1358" y="1217"/>
                  </a:lnTo>
                  <a:lnTo>
                    <a:pt x="1379" y="1277"/>
                  </a:lnTo>
                  <a:lnTo>
                    <a:pt x="1397" y="1340"/>
                  </a:lnTo>
                  <a:lnTo>
                    <a:pt x="1411" y="1403"/>
                  </a:lnTo>
                  <a:lnTo>
                    <a:pt x="1422" y="1466"/>
                  </a:lnTo>
                  <a:lnTo>
                    <a:pt x="1427" y="1532"/>
                  </a:lnTo>
                  <a:lnTo>
                    <a:pt x="1426" y="1599"/>
                  </a:lnTo>
                  <a:lnTo>
                    <a:pt x="1418" y="1656"/>
                  </a:lnTo>
                  <a:lnTo>
                    <a:pt x="1401" y="1713"/>
                  </a:lnTo>
                  <a:lnTo>
                    <a:pt x="1379" y="1766"/>
                  </a:lnTo>
                  <a:lnTo>
                    <a:pt x="1350" y="1818"/>
                  </a:lnTo>
                  <a:lnTo>
                    <a:pt x="1315" y="1864"/>
                  </a:lnTo>
                  <a:lnTo>
                    <a:pt x="1274" y="1910"/>
                  </a:lnTo>
                  <a:lnTo>
                    <a:pt x="1227" y="1949"/>
                  </a:lnTo>
                  <a:lnTo>
                    <a:pt x="1176" y="1985"/>
                  </a:lnTo>
                  <a:lnTo>
                    <a:pt x="1121" y="2016"/>
                  </a:lnTo>
                  <a:lnTo>
                    <a:pt x="1062" y="2041"/>
                  </a:lnTo>
                  <a:lnTo>
                    <a:pt x="997" y="2061"/>
                  </a:lnTo>
                  <a:lnTo>
                    <a:pt x="927" y="2076"/>
                  </a:lnTo>
                  <a:lnTo>
                    <a:pt x="855" y="2090"/>
                  </a:lnTo>
                  <a:lnTo>
                    <a:pt x="783" y="2102"/>
                  </a:lnTo>
                  <a:lnTo>
                    <a:pt x="716" y="2113"/>
                  </a:lnTo>
                  <a:lnTo>
                    <a:pt x="648" y="2126"/>
                  </a:lnTo>
                  <a:lnTo>
                    <a:pt x="583" y="2141"/>
                  </a:lnTo>
                  <a:lnTo>
                    <a:pt x="518" y="2159"/>
                  </a:lnTo>
                  <a:lnTo>
                    <a:pt x="456" y="2180"/>
                  </a:lnTo>
                  <a:lnTo>
                    <a:pt x="399" y="2209"/>
                  </a:lnTo>
                  <a:lnTo>
                    <a:pt x="371" y="2224"/>
                  </a:lnTo>
                  <a:lnTo>
                    <a:pt x="343" y="2243"/>
                  </a:lnTo>
                  <a:lnTo>
                    <a:pt x="319" y="2267"/>
                  </a:lnTo>
                  <a:lnTo>
                    <a:pt x="296" y="2293"/>
                  </a:lnTo>
                  <a:lnTo>
                    <a:pt x="279" y="2321"/>
                  </a:lnTo>
                  <a:lnTo>
                    <a:pt x="266" y="2353"/>
                  </a:lnTo>
                  <a:lnTo>
                    <a:pt x="259" y="2387"/>
                  </a:lnTo>
                  <a:lnTo>
                    <a:pt x="261" y="2424"/>
                  </a:lnTo>
                  <a:lnTo>
                    <a:pt x="263" y="2444"/>
                  </a:lnTo>
                  <a:lnTo>
                    <a:pt x="270" y="2466"/>
                  </a:lnTo>
                  <a:lnTo>
                    <a:pt x="279" y="2487"/>
                  </a:lnTo>
                  <a:lnTo>
                    <a:pt x="290" y="2507"/>
                  </a:lnTo>
                  <a:lnTo>
                    <a:pt x="305" y="2525"/>
                  </a:lnTo>
                  <a:lnTo>
                    <a:pt x="324" y="2542"/>
                  </a:lnTo>
                  <a:lnTo>
                    <a:pt x="347" y="2554"/>
                  </a:lnTo>
                  <a:lnTo>
                    <a:pt x="376" y="2562"/>
                  </a:lnTo>
                  <a:lnTo>
                    <a:pt x="408" y="2573"/>
                  </a:lnTo>
                  <a:lnTo>
                    <a:pt x="433" y="2591"/>
                  </a:lnTo>
                  <a:lnTo>
                    <a:pt x="454" y="2611"/>
                  </a:lnTo>
                  <a:lnTo>
                    <a:pt x="467" y="2637"/>
                  </a:lnTo>
                  <a:lnTo>
                    <a:pt x="474" y="2666"/>
                  </a:lnTo>
                  <a:lnTo>
                    <a:pt x="477" y="2695"/>
                  </a:lnTo>
                  <a:lnTo>
                    <a:pt x="473" y="2726"/>
                  </a:lnTo>
                  <a:lnTo>
                    <a:pt x="463" y="2756"/>
                  </a:lnTo>
                  <a:lnTo>
                    <a:pt x="450" y="2787"/>
                  </a:lnTo>
                  <a:lnTo>
                    <a:pt x="436" y="2807"/>
                  </a:lnTo>
                  <a:lnTo>
                    <a:pt x="427" y="2833"/>
                  </a:lnTo>
                  <a:lnTo>
                    <a:pt x="422" y="2863"/>
                  </a:lnTo>
                  <a:lnTo>
                    <a:pt x="422" y="2896"/>
                  </a:lnTo>
                  <a:lnTo>
                    <a:pt x="425" y="2929"/>
                  </a:lnTo>
                  <a:lnTo>
                    <a:pt x="432" y="2962"/>
                  </a:lnTo>
                  <a:lnTo>
                    <a:pt x="447" y="2999"/>
                  </a:lnTo>
                  <a:lnTo>
                    <a:pt x="467" y="3033"/>
                  </a:lnTo>
                  <a:lnTo>
                    <a:pt x="492" y="3062"/>
                  </a:lnTo>
                  <a:lnTo>
                    <a:pt x="524" y="3086"/>
                  </a:lnTo>
                  <a:lnTo>
                    <a:pt x="561" y="3108"/>
                  </a:lnTo>
                  <a:lnTo>
                    <a:pt x="603" y="3124"/>
                  </a:lnTo>
                  <a:lnTo>
                    <a:pt x="630" y="3133"/>
                  </a:lnTo>
                  <a:lnTo>
                    <a:pt x="655" y="3146"/>
                  </a:lnTo>
                  <a:lnTo>
                    <a:pt x="676" y="3168"/>
                  </a:lnTo>
                  <a:lnTo>
                    <a:pt x="692" y="3194"/>
                  </a:lnTo>
                  <a:lnTo>
                    <a:pt x="702" y="3222"/>
                  </a:lnTo>
                  <a:lnTo>
                    <a:pt x="705" y="3249"/>
                  </a:lnTo>
                  <a:lnTo>
                    <a:pt x="703" y="3276"/>
                  </a:lnTo>
                  <a:lnTo>
                    <a:pt x="694" y="3301"/>
                  </a:lnTo>
                  <a:lnTo>
                    <a:pt x="680" y="3323"/>
                  </a:lnTo>
                  <a:lnTo>
                    <a:pt x="672" y="3341"/>
                  </a:lnTo>
                  <a:lnTo>
                    <a:pt x="666" y="3363"/>
                  </a:lnTo>
                  <a:lnTo>
                    <a:pt x="663" y="3389"/>
                  </a:lnTo>
                  <a:lnTo>
                    <a:pt x="666" y="3416"/>
                  </a:lnTo>
                  <a:lnTo>
                    <a:pt x="672" y="3446"/>
                  </a:lnTo>
                  <a:lnTo>
                    <a:pt x="681" y="3476"/>
                  </a:lnTo>
                  <a:lnTo>
                    <a:pt x="694" y="3505"/>
                  </a:lnTo>
                  <a:lnTo>
                    <a:pt x="712" y="3534"/>
                  </a:lnTo>
                  <a:lnTo>
                    <a:pt x="731" y="3557"/>
                  </a:lnTo>
                  <a:lnTo>
                    <a:pt x="753" y="3573"/>
                  </a:lnTo>
                  <a:lnTo>
                    <a:pt x="775" y="3584"/>
                  </a:lnTo>
                  <a:lnTo>
                    <a:pt x="798" y="3588"/>
                  </a:lnTo>
                  <a:lnTo>
                    <a:pt x="807" y="3587"/>
                  </a:lnTo>
                  <a:lnTo>
                    <a:pt x="815" y="3587"/>
                  </a:lnTo>
                  <a:lnTo>
                    <a:pt x="820" y="3584"/>
                  </a:lnTo>
                  <a:lnTo>
                    <a:pt x="827" y="3584"/>
                  </a:lnTo>
                  <a:lnTo>
                    <a:pt x="851" y="3587"/>
                  </a:lnTo>
                  <a:lnTo>
                    <a:pt x="876" y="3591"/>
                  </a:lnTo>
                  <a:lnTo>
                    <a:pt x="902" y="3601"/>
                  </a:lnTo>
                  <a:lnTo>
                    <a:pt x="925" y="3613"/>
                  </a:lnTo>
                  <a:lnTo>
                    <a:pt x="946" y="3631"/>
                  </a:lnTo>
                  <a:lnTo>
                    <a:pt x="964" y="3651"/>
                  </a:lnTo>
                  <a:lnTo>
                    <a:pt x="975" y="3674"/>
                  </a:lnTo>
                  <a:lnTo>
                    <a:pt x="980" y="3700"/>
                  </a:lnTo>
                  <a:lnTo>
                    <a:pt x="979" y="3726"/>
                  </a:lnTo>
                  <a:lnTo>
                    <a:pt x="971" y="3752"/>
                  </a:lnTo>
                  <a:lnTo>
                    <a:pt x="962" y="3783"/>
                  </a:lnTo>
                  <a:lnTo>
                    <a:pt x="958" y="3813"/>
                  </a:lnTo>
                  <a:lnTo>
                    <a:pt x="960" y="3843"/>
                  </a:lnTo>
                  <a:lnTo>
                    <a:pt x="967" y="3870"/>
                  </a:lnTo>
                  <a:lnTo>
                    <a:pt x="978" y="3895"/>
                  </a:lnTo>
                  <a:lnTo>
                    <a:pt x="991" y="3914"/>
                  </a:lnTo>
                  <a:lnTo>
                    <a:pt x="1009" y="3928"/>
                  </a:lnTo>
                  <a:lnTo>
                    <a:pt x="1031" y="3939"/>
                  </a:lnTo>
                  <a:lnTo>
                    <a:pt x="1056" y="3944"/>
                  </a:lnTo>
                  <a:lnTo>
                    <a:pt x="1105" y="3954"/>
                  </a:lnTo>
                  <a:lnTo>
                    <a:pt x="1151" y="3958"/>
                  </a:lnTo>
                  <a:lnTo>
                    <a:pt x="1198" y="3960"/>
                  </a:lnTo>
                  <a:lnTo>
                    <a:pt x="1245" y="3960"/>
                  </a:lnTo>
                  <a:lnTo>
                    <a:pt x="1384" y="3948"/>
                  </a:lnTo>
                  <a:lnTo>
                    <a:pt x="1525" y="3933"/>
                  </a:lnTo>
                  <a:lnTo>
                    <a:pt x="1667" y="3915"/>
                  </a:lnTo>
                  <a:lnTo>
                    <a:pt x="1808" y="3893"/>
                  </a:lnTo>
                  <a:lnTo>
                    <a:pt x="1897" y="3873"/>
                  </a:lnTo>
                  <a:lnTo>
                    <a:pt x="1966" y="3858"/>
                  </a:lnTo>
                  <a:lnTo>
                    <a:pt x="2031" y="3843"/>
                  </a:lnTo>
                  <a:lnTo>
                    <a:pt x="2071" y="3821"/>
                  </a:lnTo>
                  <a:lnTo>
                    <a:pt x="2114" y="3794"/>
                  </a:lnTo>
                  <a:lnTo>
                    <a:pt x="2158" y="3763"/>
                  </a:lnTo>
                  <a:lnTo>
                    <a:pt x="2201" y="3732"/>
                  </a:lnTo>
                  <a:lnTo>
                    <a:pt x="2245" y="3699"/>
                  </a:lnTo>
                  <a:lnTo>
                    <a:pt x="2315" y="3647"/>
                  </a:lnTo>
                  <a:lnTo>
                    <a:pt x="2341" y="3624"/>
                  </a:lnTo>
                  <a:lnTo>
                    <a:pt x="2369" y="3599"/>
                  </a:lnTo>
                  <a:lnTo>
                    <a:pt x="2399" y="3572"/>
                  </a:lnTo>
                  <a:lnTo>
                    <a:pt x="2430" y="3546"/>
                  </a:lnTo>
                  <a:lnTo>
                    <a:pt x="2463" y="3521"/>
                  </a:lnTo>
                  <a:lnTo>
                    <a:pt x="2499" y="3501"/>
                  </a:lnTo>
                  <a:lnTo>
                    <a:pt x="2537" y="3486"/>
                  </a:lnTo>
                  <a:lnTo>
                    <a:pt x="2574" y="3468"/>
                  </a:lnTo>
                  <a:lnTo>
                    <a:pt x="2613" y="3457"/>
                  </a:lnTo>
                  <a:lnTo>
                    <a:pt x="2650" y="3450"/>
                  </a:lnTo>
                  <a:lnTo>
                    <a:pt x="2686" y="3449"/>
                  </a:lnTo>
                  <a:lnTo>
                    <a:pt x="2721" y="3449"/>
                  </a:lnTo>
                  <a:lnTo>
                    <a:pt x="2776" y="3441"/>
                  </a:lnTo>
                  <a:lnTo>
                    <a:pt x="2824" y="3430"/>
                  </a:lnTo>
                  <a:lnTo>
                    <a:pt x="2867" y="3415"/>
                  </a:lnTo>
                  <a:lnTo>
                    <a:pt x="2903" y="3395"/>
                  </a:lnTo>
                  <a:lnTo>
                    <a:pt x="2934" y="3371"/>
                  </a:lnTo>
                  <a:lnTo>
                    <a:pt x="2962" y="3342"/>
                  </a:lnTo>
                  <a:lnTo>
                    <a:pt x="2985" y="3306"/>
                  </a:lnTo>
                  <a:lnTo>
                    <a:pt x="3003" y="3265"/>
                  </a:lnTo>
                  <a:lnTo>
                    <a:pt x="3020" y="3218"/>
                  </a:lnTo>
                  <a:lnTo>
                    <a:pt x="3038" y="3140"/>
                  </a:lnTo>
                  <a:lnTo>
                    <a:pt x="3049" y="3059"/>
                  </a:lnTo>
                  <a:lnTo>
                    <a:pt x="3057" y="2978"/>
                  </a:lnTo>
                  <a:lnTo>
                    <a:pt x="3060" y="2896"/>
                  </a:lnTo>
                  <a:lnTo>
                    <a:pt x="3061" y="2817"/>
                  </a:lnTo>
                  <a:lnTo>
                    <a:pt x="3061" y="2739"/>
                  </a:lnTo>
                  <a:lnTo>
                    <a:pt x="3060" y="2706"/>
                  </a:lnTo>
                  <a:lnTo>
                    <a:pt x="3060" y="2657"/>
                  </a:lnTo>
                  <a:lnTo>
                    <a:pt x="3058" y="2606"/>
                  </a:lnTo>
                  <a:lnTo>
                    <a:pt x="3056" y="2554"/>
                  </a:lnTo>
                  <a:lnTo>
                    <a:pt x="3052" y="2502"/>
                  </a:lnTo>
                  <a:lnTo>
                    <a:pt x="3045" y="2450"/>
                  </a:lnTo>
                  <a:lnTo>
                    <a:pt x="3035" y="2398"/>
                  </a:lnTo>
                  <a:lnTo>
                    <a:pt x="3023" y="2349"/>
                  </a:lnTo>
                  <a:lnTo>
                    <a:pt x="3005" y="2301"/>
                  </a:lnTo>
                  <a:lnTo>
                    <a:pt x="2983" y="2256"/>
                  </a:lnTo>
                  <a:lnTo>
                    <a:pt x="2965" y="2232"/>
                  </a:lnTo>
                  <a:lnTo>
                    <a:pt x="2943" y="2213"/>
                  </a:lnTo>
                  <a:lnTo>
                    <a:pt x="2918" y="2198"/>
                  </a:lnTo>
                  <a:lnTo>
                    <a:pt x="2889" y="2187"/>
                  </a:lnTo>
                  <a:lnTo>
                    <a:pt x="2857" y="2179"/>
                  </a:lnTo>
                  <a:lnTo>
                    <a:pt x="2824" y="2171"/>
                  </a:lnTo>
                  <a:lnTo>
                    <a:pt x="2788" y="2164"/>
                  </a:lnTo>
                  <a:lnTo>
                    <a:pt x="2721" y="2150"/>
                  </a:lnTo>
                  <a:lnTo>
                    <a:pt x="2659" y="2133"/>
                  </a:lnTo>
                  <a:lnTo>
                    <a:pt x="2601" y="2108"/>
                  </a:lnTo>
                  <a:lnTo>
                    <a:pt x="2545" y="2078"/>
                  </a:lnTo>
                  <a:lnTo>
                    <a:pt x="2493" y="2042"/>
                  </a:lnTo>
                  <a:lnTo>
                    <a:pt x="2482" y="2037"/>
                  </a:lnTo>
                  <a:lnTo>
                    <a:pt x="2470" y="2026"/>
                  </a:lnTo>
                  <a:lnTo>
                    <a:pt x="2460" y="2012"/>
                  </a:lnTo>
                  <a:lnTo>
                    <a:pt x="2435" y="1992"/>
                  </a:lnTo>
                  <a:lnTo>
                    <a:pt x="2412" y="1970"/>
                  </a:lnTo>
                  <a:lnTo>
                    <a:pt x="2390" y="1946"/>
                  </a:lnTo>
                  <a:lnTo>
                    <a:pt x="2370" y="1922"/>
                  </a:lnTo>
                  <a:lnTo>
                    <a:pt x="2288" y="1832"/>
                  </a:lnTo>
                  <a:lnTo>
                    <a:pt x="2210" y="1741"/>
                  </a:lnTo>
                  <a:lnTo>
                    <a:pt x="2136" y="1651"/>
                  </a:lnTo>
                  <a:lnTo>
                    <a:pt x="2067" y="1562"/>
                  </a:lnTo>
                  <a:lnTo>
                    <a:pt x="2004" y="1474"/>
                  </a:lnTo>
                  <a:lnTo>
                    <a:pt x="1935" y="1375"/>
                  </a:lnTo>
                  <a:lnTo>
                    <a:pt x="1895" y="1317"/>
                  </a:lnTo>
                  <a:lnTo>
                    <a:pt x="1855" y="1260"/>
                  </a:lnTo>
                  <a:lnTo>
                    <a:pt x="1816" y="1201"/>
                  </a:lnTo>
                  <a:lnTo>
                    <a:pt x="1780" y="1141"/>
                  </a:lnTo>
                  <a:lnTo>
                    <a:pt x="1747" y="1078"/>
                  </a:lnTo>
                  <a:lnTo>
                    <a:pt x="1717" y="1013"/>
                  </a:lnTo>
                  <a:lnTo>
                    <a:pt x="1691" y="945"/>
                  </a:lnTo>
                  <a:lnTo>
                    <a:pt x="1671" y="875"/>
                  </a:lnTo>
                  <a:lnTo>
                    <a:pt x="1657" y="805"/>
                  </a:lnTo>
                  <a:lnTo>
                    <a:pt x="1648" y="738"/>
                  </a:lnTo>
                  <a:lnTo>
                    <a:pt x="1644" y="671"/>
                  </a:lnTo>
                  <a:lnTo>
                    <a:pt x="1644" y="604"/>
                  </a:lnTo>
                  <a:lnTo>
                    <a:pt x="1645" y="537"/>
                  </a:lnTo>
                  <a:lnTo>
                    <a:pt x="1648" y="466"/>
                  </a:lnTo>
                  <a:lnTo>
                    <a:pt x="1649" y="444"/>
                  </a:lnTo>
                  <a:lnTo>
                    <a:pt x="1651" y="414"/>
                  </a:lnTo>
                  <a:lnTo>
                    <a:pt x="1652" y="385"/>
                  </a:lnTo>
                  <a:lnTo>
                    <a:pt x="1652" y="357"/>
                  </a:lnTo>
                  <a:lnTo>
                    <a:pt x="1651" y="331"/>
                  </a:lnTo>
                  <a:lnTo>
                    <a:pt x="1646" y="306"/>
                  </a:lnTo>
                  <a:lnTo>
                    <a:pt x="1641" y="286"/>
                  </a:lnTo>
                  <a:lnTo>
                    <a:pt x="1633" y="270"/>
                  </a:lnTo>
                  <a:lnTo>
                    <a:pt x="1620" y="258"/>
                  </a:lnTo>
                  <a:lnTo>
                    <a:pt x="1606" y="253"/>
                  </a:lnTo>
                  <a:lnTo>
                    <a:pt x="1601" y="253"/>
                  </a:lnTo>
                  <a:lnTo>
                    <a:pt x="1594" y="253"/>
                  </a:lnTo>
                  <a:close/>
                  <a:moveTo>
                    <a:pt x="1597" y="0"/>
                  </a:moveTo>
                  <a:lnTo>
                    <a:pt x="1644" y="2"/>
                  </a:lnTo>
                  <a:lnTo>
                    <a:pt x="1688" y="11"/>
                  </a:lnTo>
                  <a:lnTo>
                    <a:pt x="1728" y="26"/>
                  </a:lnTo>
                  <a:lnTo>
                    <a:pt x="1765" y="43"/>
                  </a:lnTo>
                  <a:lnTo>
                    <a:pt x="1798" y="68"/>
                  </a:lnTo>
                  <a:lnTo>
                    <a:pt x="1827" y="97"/>
                  </a:lnTo>
                  <a:lnTo>
                    <a:pt x="1853" y="131"/>
                  </a:lnTo>
                  <a:lnTo>
                    <a:pt x="1875" y="169"/>
                  </a:lnTo>
                  <a:lnTo>
                    <a:pt x="1892" y="212"/>
                  </a:lnTo>
                  <a:lnTo>
                    <a:pt x="1906" y="266"/>
                  </a:lnTo>
                  <a:lnTo>
                    <a:pt x="1914" y="321"/>
                  </a:lnTo>
                  <a:lnTo>
                    <a:pt x="1915" y="374"/>
                  </a:lnTo>
                  <a:lnTo>
                    <a:pt x="1914" y="429"/>
                  </a:lnTo>
                  <a:lnTo>
                    <a:pt x="1911" y="485"/>
                  </a:lnTo>
                  <a:lnTo>
                    <a:pt x="1910" y="519"/>
                  </a:lnTo>
                  <a:lnTo>
                    <a:pt x="1908" y="556"/>
                  </a:lnTo>
                  <a:lnTo>
                    <a:pt x="1907" y="630"/>
                  </a:lnTo>
                  <a:lnTo>
                    <a:pt x="1913" y="701"/>
                  </a:lnTo>
                  <a:lnTo>
                    <a:pt x="1921" y="767"/>
                  </a:lnTo>
                  <a:lnTo>
                    <a:pt x="1936" y="830"/>
                  </a:lnTo>
                  <a:lnTo>
                    <a:pt x="1957" y="892"/>
                  </a:lnTo>
                  <a:lnTo>
                    <a:pt x="1991" y="978"/>
                  </a:lnTo>
                  <a:lnTo>
                    <a:pt x="2033" y="1060"/>
                  </a:lnTo>
                  <a:lnTo>
                    <a:pt x="2081" y="1141"/>
                  </a:lnTo>
                  <a:lnTo>
                    <a:pt x="2132" y="1217"/>
                  </a:lnTo>
                  <a:lnTo>
                    <a:pt x="2186" y="1290"/>
                  </a:lnTo>
                  <a:lnTo>
                    <a:pt x="2238" y="1358"/>
                  </a:lnTo>
                  <a:lnTo>
                    <a:pt x="2290" y="1421"/>
                  </a:lnTo>
                  <a:lnTo>
                    <a:pt x="2355" y="1502"/>
                  </a:lnTo>
                  <a:lnTo>
                    <a:pt x="2409" y="1570"/>
                  </a:lnTo>
                  <a:lnTo>
                    <a:pt x="2464" y="1637"/>
                  </a:lnTo>
                  <a:lnTo>
                    <a:pt x="2522" y="1703"/>
                  </a:lnTo>
                  <a:lnTo>
                    <a:pt x="2581" y="1766"/>
                  </a:lnTo>
                  <a:lnTo>
                    <a:pt x="2643" y="1825"/>
                  </a:lnTo>
                  <a:lnTo>
                    <a:pt x="2683" y="1851"/>
                  </a:lnTo>
                  <a:lnTo>
                    <a:pt x="2725" y="1870"/>
                  </a:lnTo>
                  <a:lnTo>
                    <a:pt x="2772" y="1884"/>
                  </a:lnTo>
                  <a:lnTo>
                    <a:pt x="2823" y="1894"/>
                  </a:lnTo>
                  <a:lnTo>
                    <a:pt x="2850" y="1900"/>
                  </a:lnTo>
                  <a:lnTo>
                    <a:pt x="2874" y="1907"/>
                  </a:lnTo>
                  <a:lnTo>
                    <a:pt x="2883" y="1910"/>
                  </a:lnTo>
                  <a:lnTo>
                    <a:pt x="2893" y="1911"/>
                  </a:lnTo>
                  <a:lnTo>
                    <a:pt x="2900" y="1912"/>
                  </a:lnTo>
                  <a:lnTo>
                    <a:pt x="2970" y="1907"/>
                  </a:lnTo>
                  <a:lnTo>
                    <a:pt x="3045" y="1903"/>
                  </a:lnTo>
                  <a:lnTo>
                    <a:pt x="3120" y="1901"/>
                  </a:lnTo>
                  <a:lnTo>
                    <a:pt x="3163" y="1903"/>
                  </a:lnTo>
                  <a:lnTo>
                    <a:pt x="3207" y="1904"/>
                  </a:lnTo>
                  <a:lnTo>
                    <a:pt x="3254" y="1908"/>
                  </a:lnTo>
                  <a:lnTo>
                    <a:pt x="3304" y="1914"/>
                  </a:lnTo>
                  <a:lnTo>
                    <a:pt x="3354" y="1923"/>
                  </a:lnTo>
                  <a:lnTo>
                    <a:pt x="3403" y="1936"/>
                  </a:lnTo>
                  <a:lnTo>
                    <a:pt x="3453" y="1952"/>
                  </a:lnTo>
                  <a:lnTo>
                    <a:pt x="3502" y="1972"/>
                  </a:lnTo>
                  <a:lnTo>
                    <a:pt x="3551" y="1997"/>
                  </a:lnTo>
                  <a:lnTo>
                    <a:pt x="3596" y="2029"/>
                  </a:lnTo>
                  <a:lnTo>
                    <a:pt x="3639" y="2066"/>
                  </a:lnTo>
                  <a:lnTo>
                    <a:pt x="3676" y="2102"/>
                  </a:lnTo>
                  <a:lnTo>
                    <a:pt x="3709" y="2145"/>
                  </a:lnTo>
                  <a:lnTo>
                    <a:pt x="3735" y="2190"/>
                  </a:lnTo>
                  <a:lnTo>
                    <a:pt x="3759" y="2239"/>
                  </a:lnTo>
                  <a:lnTo>
                    <a:pt x="3777" y="2290"/>
                  </a:lnTo>
                  <a:lnTo>
                    <a:pt x="3792" y="2342"/>
                  </a:lnTo>
                  <a:lnTo>
                    <a:pt x="3803" y="2397"/>
                  </a:lnTo>
                  <a:lnTo>
                    <a:pt x="3811" y="2450"/>
                  </a:lnTo>
                  <a:lnTo>
                    <a:pt x="3817" y="2505"/>
                  </a:lnTo>
                  <a:lnTo>
                    <a:pt x="3821" y="2559"/>
                  </a:lnTo>
                  <a:lnTo>
                    <a:pt x="3824" y="2613"/>
                  </a:lnTo>
                  <a:lnTo>
                    <a:pt x="3824" y="2665"/>
                  </a:lnTo>
                  <a:lnTo>
                    <a:pt x="3824" y="2714"/>
                  </a:lnTo>
                  <a:lnTo>
                    <a:pt x="3824" y="2761"/>
                  </a:lnTo>
                  <a:lnTo>
                    <a:pt x="3824" y="2773"/>
                  </a:lnTo>
                  <a:lnTo>
                    <a:pt x="3822" y="2844"/>
                  </a:lnTo>
                  <a:lnTo>
                    <a:pt x="3821" y="2917"/>
                  </a:lnTo>
                  <a:lnTo>
                    <a:pt x="3817" y="2988"/>
                  </a:lnTo>
                  <a:lnTo>
                    <a:pt x="3811" y="3057"/>
                  </a:lnTo>
                  <a:lnTo>
                    <a:pt x="3802" y="3126"/>
                  </a:lnTo>
                  <a:lnTo>
                    <a:pt x="3791" y="3194"/>
                  </a:lnTo>
                  <a:lnTo>
                    <a:pt x="3775" y="3260"/>
                  </a:lnTo>
                  <a:lnTo>
                    <a:pt x="3758" y="3323"/>
                  </a:lnTo>
                  <a:lnTo>
                    <a:pt x="3734" y="3383"/>
                  </a:lnTo>
                  <a:lnTo>
                    <a:pt x="3707" y="3441"/>
                  </a:lnTo>
                  <a:lnTo>
                    <a:pt x="3675" y="3494"/>
                  </a:lnTo>
                  <a:lnTo>
                    <a:pt x="3636" y="3543"/>
                  </a:lnTo>
                  <a:lnTo>
                    <a:pt x="3602" y="3580"/>
                  </a:lnTo>
                  <a:lnTo>
                    <a:pt x="3563" y="3612"/>
                  </a:lnTo>
                  <a:lnTo>
                    <a:pt x="3523" y="3636"/>
                  </a:lnTo>
                  <a:lnTo>
                    <a:pt x="3480" y="3655"/>
                  </a:lnTo>
                  <a:lnTo>
                    <a:pt x="3436" y="3670"/>
                  </a:lnTo>
                  <a:lnTo>
                    <a:pt x="3392" y="3681"/>
                  </a:lnTo>
                  <a:lnTo>
                    <a:pt x="3348" y="3688"/>
                  </a:lnTo>
                  <a:lnTo>
                    <a:pt x="3303" y="3694"/>
                  </a:lnTo>
                  <a:lnTo>
                    <a:pt x="3260" y="3695"/>
                  </a:lnTo>
                  <a:lnTo>
                    <a:pt x="3218" y="3696"/>
                  </a:lnTo>
                  <a:lnTo>
                    <a:pt x="3134" y="3694"/>
                  </a:lnTo>
                  <a:lnTo>
                    <a:pt x="3052" y="3690"/>
                  </a:lnTo>
                  <a:lnTo>
                    <a:pt x="2983" y="3685"/>
                  </a:lnTo>
                  <a:lnTo>
                    <a:pt x="2918" y="3684"/>
                  </a:lnTo>
                  <a:lnTo>
                    <a:pt x="2897" y="3684"/>
                  </a:lnTo>
                  <a:lnTo>
                    <a:pt x="2838" y="3694"/>
                  </a:lnTo>
                  <a:lnTo>
                    <a:pt x="2777" y="3700"/>
                  </a:lnTo>
                  <a:lnTo>
                    <a:pt x="2721" y="3707"/>
                  </a:lnTo>
                  <a:lnTo>
                    <a:pt x="2661" y="3717"/>
                  </a:lnTo>
                  <a:lnTo>
                    <a:pt x="2634" y="3725"/>
                  </a:lnTo>
                  <a:lnTo>
                    <a:pt x="2606" y="3742"/>
                  </a:lnTo>
                  <a:lnTo>
                    <a:pt x="2579" y="3762"/>
                  </a:lnTo>
                  <a:lnTo>
                    <a:pt x="2551" y="3785"/>
                  </a:lnTo>
                  <a:lnTo>
                    <a:pt x="2523" y="3811"/>
                  </a:lnTo>
                  <a:lnTo>
                    <a:pt x="2485" y="3847"/>
                  </a:lnTo>
                  <a:lnTo>
                    <a:pt x="2446" y="3878"/>
                  </a:lnTo>
                  <a:lnTo>
                    <a:pt x="2370" y="3932"/>
                  </a:lnTo>
                  <a:lnTo>
                    <a:pt x="2311" y="3975"/>
                  </a:lnTo>
                  <a:lnTo>
                    <a:pt x="2249" y="4017"/>
                  </a:lnTo>
                  <a:lnTo>
                    <a:pt x="2186" y="4055"/>
                  </a:lnTo>
                  <a:lnTo>
                    <a:pt x="2118" y="4089"/>
                  </a:lnTo>
                  <a:lnTo>
                    <a:pt x="2049" y="4114"/>
                  </a:lnTo>
                  <a:lnTo>
                    <a:pt x="1977" y="4133"/>
                  </a:lnTo>
                  <a:lnTo>
                    <a:pt x="1904" y="4148"/>
                  </a:lnTo>
                  <a:lnTo>
                    <a:pt x="1830" y="4159"/>
                  </a:lnTo>
                  <a:lnTo>
                    <a:pt x="1757" y="4168"/>
                  </a:lnTo>
                  <a:lnTo>
                    <a:pt x="1668" y="4181"/>
                  </a:lnTo>
                  <a:lnTo>
                    <a:pt x="1583" y="4194"/>
                  </a:lnTo>
                  <a:lnTo>
                    <a:pt x="1531" y="4201"/>
                  </a:lnTo>
                  <a:lnTo>
                    <a:pt x="1482" y="4205"/>
                  </a:lnTo>
                  <a:lnTo>
                    <a:pt x="1386" y="4216"/>
                  </a:lnTo>
                  <a:lnTo>
                    <a:pt x="1288" y="4225"/>
                  </a:lnTo>
                  <a:lnTo>
                    <a:pt x="1190" y="4229"/>
                  </a:lnTo>
                  <a:lnTo>
                    <a:pt x="1125" y="4226"/>
                  </a:lnTo>
                  <a:lnTo>
                    <a:pt x="1066" y="4222"/>
                  </a:lnTo>
                  <a:lnTo>
                    <a:pt x="1011" y="4212"/>
                  </a:lnTo>
                  <a:lnTo>
                    <a:pt x="954" y="4193"/>
                  </a:lnTo>
                  <a:lnTo>
                    <a:pt x="902" y="4167"/>
                  </a:lnTo>
                  <a:lnTo>
                    <a:pt x="856" y="4137"/>
                  </a:lnTo>
                  <a:lnTo>
                    <a:pt x="814" y="4103"/>
                  </a:lnTo>
                  <a:lnTo>
                    <a:pt x="778" y="4063"/>
                  </a:lnTo>
                  <a:lnTo>
                    <a:pt x="747" y="4021"/>
                  </a:lnTo>
                  <a:lnTo>
                    <a:pt x="724" y="3974"/>
                  </a:lnTo>
                  <a:lnTo>
                    <a:pt x="706" y="3925"/>
                  </a:lnTo>
                  <a:lnTo>
                    <a:pt x="695" y="3874"/>
                  </a:lnTo>
                  <a:lnTo>
                    <a:pt x="692" y="3821"/>
                  </a:lnTo>
                  <a:lnTo>
                    <a:pt x="644" y="3798"/>
                  </a:lnTo>
                  <a:lnTo>
                    <a:pt x="597" y="3769"/>
                  </a:lnTo>
                  <a:lnTo>
                    <a:pt x="554" y="3732"/>
                  </a:lnTo>
                  <a:lnTo>
                    <a:pt x="514" y="3691"/>
                  </a:lnTo>
                  <a:lnTo>
                    <a:pt x="480" y="3646"/>
                  </a:lnTo>
                  <a:lnTo>
                    <a:pt x="450" y="3595"/>
                  </a:lnTo>
                  <a:lnTo>
                    <a:pt x="426" y="3547"/>
                  </a:lnTo>
                  <a:lnTo>
                    <a:pt x="410" y="3499"/>
                  </a:lnTo>
                  <a:lnTo>
                    <a:pt x="399" y="3451"/>
                  </a:lnTo>
                  <a:lnTo>
                    <a:pt x="393" y="3404"/>
                  </a:lnTo>
                  <a:lnTo>
                    <a:pt x="394" y="3357"/>
                  </a:lnTo>
                  <a:lnTo>
                    <a:pt x="400" y="3312"/>
                  </a:lnTo>
                  <a:lnTo>
                    <a:pt x="352" y="3276"/>
                  </a:lnTo>
                  <a:lnTo>
                    <a:pt x="307" y="3235"/>
                  </a:lnTo>
                  <a:lnTo>
                    <a:pt x="268" y="3192"/>
                  </a:lnTo>
                  <a:lnTo>
                    <a:pt x="234" y="3144"/>
                  </a:lnTo>
                  <a:lnTo>
                    <a:pt x="205" y="3093"/>
                  </a:lnTo>
                  <a:lnTo>
                    <a:pt x="183" y="3040"/>
                  </a:lnTo>
                  <a:lnTo>
                    <a:pt x="167" y="2985"/>
                  </a:lnTo>
                  <a:lnTo>
                    <a:pt x="157" y="2930"/>
                  </a:lnTo>
                  <a:lnTo>
                    <a:pt x="153" y="2875"/>
                  </a:lnTo>
                  <a:lnTo>
                    <a:pt x="157" y="2819"/>
                  </a:lnTo>
                  <a:lnTo>
                    <a:pt x="167" y="2766"/>
                  </a:lnTo>
                  <a:lnTo>
                    <a:pt x="128" y="2735"/>
                  </a:lnTo>
                  <a:lnTo>
                    <a:pt x="94" y="2696"/>
                  </a:lnTo>
                  <a:lnTo>
                    <a:pt x="63" y="2654"/>
                  </a:lnTo>
                  <a:lnTo>
                    <a:pt x="40" y="2606"/>
                  </a:lnTo>
                  <a:lnTo>
                    <a:pt x="21" y="2554"/>
                  </a:lnTo>
                  <a:lnTo>
                    <a:pt x="7" y="2499"/>
                  </a:lnTo>
                  <a:lnTo>
                    <a:pt x="1" y="2444"/>
                  </a:lnTo>
                  <a:lnTo>
                    <a:pt x="0" y="2391"/>
                  </a:lnTo>
                  <a:lnTo>
                    <a:pt x="4" y="2338"/>
                  </a:lnTo>
                  <a:lnTo>
                    <a:pt x="14" y="2286"/>
                  </a:lnTo>
                  <a:lnTo>
                    <a:pt x="29" y="2237"/>
                  </a:lnTo>
                  <a:lnTo>
                    <a:pt x="48" y="2189"/>
                  </a:lnTo>
                  <a:lnTo>
                    <a:pt x="73" y="2143"/>
                  </a:lnTo>
                  <a:lnTo>
                    <a:pt x="101" y="2102"/>
                  </a:lnTo>
                  <a:lnTo>
                    <a:pt x="134" y="2066"/>
                  </a:lnTo>
                  <a:lnTo>
                    <a:pt x="177" y="2030"/>
                  </a:lnTo>
                  <a:lnTo>
                    <a:pt x="222" y="1998"/>
                  </a:lnTo>
                  <a:lnTo>
                    <a:pt x="270" y="1972"/>
                  </a:lnTo>
                  <a:lnTo>
                    <a:pt x="320" y="1951"/>
                  </a:lnTo>
                  <a:lnTo>
                    <a:pt x="371" y="1933"/>
                  </a:lnTo>
                  <a:lnTo>
                    <a:pt x="423" y="1918"/>
                  </a:lnTo>
                  <a:lnTo>
                    <a:pt x="476" y="1904"/>
                  </a:lnTo>
                  <a:lnTo>
                    <a:pt x="528" y="1893"/>
                  </a:lnTo>
                  <a:lnTo>
                    <a:pt x="581" y="1885"/>
                  </a:lnTo>
                  <a:lnTo>
                    <a:pt x="632" y="1875"/>
                  </a:lnTo>
                  <a:lnTo>
                    <a:pt x="710" y="1863"/>
                  </a:lnTo>
                  <a:lnTo>
                    <a:pt x="742" y="1855"/>
                  </a:lnTo>
                  <a:lnTo>
                    <a:pt x="778" y="1847"/>
                  </a:lnTo>
                  <a:lnTo>
                    <a:pt x="829" y="1834"/>
                  </a:lnTo>
                  <a:lnTo>
                    <a:pt x="877" y="1822"/>
                  </a:lnTo>
                  <a:lnTo>
                    <a:pt x="922" y="1808"/>
                  </a:lnTo>
                  <a:lnTo>
                    <a:pt x="964" y="1795"/>
                  </a:lnTo>
                  <a:lnTo>
                    <a:pt x="1002" y="1780"/>
                  </a:lnTo>
                  <a:lnTo>
                    <a:pt x="1038" y="1762"/>
                  </a:lnTo>
                  <a:lnTo>
                    <a:pt x="1069" y="1743"/>
                  </a:lnTo>
                  <a:lnTo>
                    <a:pt x="1096" y="1721"/>
                  </a:lnTo>
                  <a:lnTo>
                    <a:pt x="1120" y="1696"/>
                  </a:lnTo>
                  <a:lnTo>
                    <a:pt x="1138" y="1667"/>
                  </a:lnTo>
                  <a:lnTo>
                    <a:pt x="1151" y="1636"/>
                  </a:lnTo>
                  <a:lnTo>
                    <a:pt x="1160" y="1600"/>
                  </a:lnTo>
                  <a:lnTo>
                    <a:pt x="1162" y="1561"/>
                  </a:lnTo>
                  <a:lnTo>
                    <a:pt x="1160" y="1502"/>
                  </a:lnTo>
                  <a:lnTo>
                    <a:pt x="1150" y="1443"/>
                  </a:lnTo>
                  <a:lnTo>
                    <a:pt x="1138" y="1386"/>
                  </a:lnTo>
                  <a:lnTo>
                    <a:pt x="1121" y="1328"/>
                  </a:lnTo>
                  <a:lnTo>
                    <a:pt x="1102" y="1271"/>
                  </a:lnTo>
                  <a:lnTo>
                    <a:pt x="1081" y="1212"/>
                  </a:lnTo>
                  <a:lnTo>
                    <a:pt x="1060" y="1153"/>
                  </a:lnTo>
                  <a:lnTo>
                    <a:pt x="1040" y="1094"/>
                  </a:lnTo>
                  <a:lnTo>
                    <a:pt x="1022" y="1034"/>
                  </a:lnTo>
                  <a:lnTo>
                    <a:pt x="1007" y="971"/>
                  </a:lnTo>
                  <a:lnTo>
                    <a:pt x="996" y="908"/>
                  </a:lnTo>
                  <a:lnTo>
                    <a:pt x="990" y="841"/>
                  </a:lnTo>
                  <a:lnTo>
                    <a:pt x="990" y="773"/>
                  </a:lnTo>
                  <a:lnTo>
                    <a:pt x="997" y="695"/>
                  </a:lnTo>
                  <a:lnTo>
                    <a:pt x="1009" y="619"/>
                  </a:lnTo>
                  <a:lnTo>
                    <a:pt x="1026" y="545"/>
                  </a:lnTo>
                  <a:lnTo>
                    <a:pt x="1048" y="476"/>
                  </a:lnTo>
                  <a:lnTo>
                    <a:pt x="1074" y="409"/>
                  </a:lnTo>
                  <a:lnTo>
                    <a:pt x="1106" y="346"/>
                  </a:lnTo>
                  <a:lnTo>
                    <a:pt x="1142" y="286"/>
                  </a:lnTo>
                  <a:lnTo>
                    <a:pt x="1180" y="231"/>
                  </a:lnTo>
                  <a:lnTo>
                    <a:pt x="1224" y="182"/>
                  </a:lnTo>
                  <a:lnTo>
                    <a:pt x="1271" y="136"/>
                  </a:lnTo>
                  <a:lnTo>
                    <a:pt x="1322" y="97"/>
                  </a:lnTo>
                  <a:lnTo>
                    <a:pt x="1362" y="69"/>
                  </a:lnTo>
                  <a:lnTo>
                    <a:pt x="1406" y="45"/>
                  </a:lnTo>
                  <a:lnTo>
                    <a:pt x="1453" y="26"/>
                  </a:lnTo>
                  <a:lnTo>
                    <a:pt x="1500" y="12"/>
                  </a:lnTo>
                  <a:lnTo>
                    <a:pt x="1549" y="2"/>
                  </a:lnTo>
                  <a:lnTo>
                    <a:pt x="1597"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sp>
          <p:nvSpPr>
            <p:cNvPr id="42" name="Freeform 6"/>
            <p:cNvSpPr>
              <a:spLocks noEditPoints="1"/>
            </p:cNvSpPr>
            <p:nvPr/>
          </p:nvSpPr>
          <p:spPr bwMode="auto">
            <a:xfrm>
              <a:off x="4019137" y="2445608"/>
              <a:ext cx="426100" cy="265794"/>
            </a:xfrm>
            <a:custGeom>
              <a:avLst/>
              <a:gdLst>
                <a:gd name="T0" fmla="*/ 2131 w 3701"/>
                <a:gd name="T1" fmla="*/ 255 h 2308"/>
                <a:gd name="T2" fmla="*/ 1915 w 3701"/>
                <a:gd name="T3" fmla="*/ 360 h 2308"/>
                <a:gd name="T4" fmla="*/ 1744 w 3701"/>
                <a:gd name="T5" fmla="*/ 533 h 2308"/>
                <a:gd name="T6" fmla="*/ 1438 w 3701"/>
                <a:gd name="T7" fmla="*/ 696 h 2308"/>
                <a:gd name="T8" fmla="*/ 1284 w 3701"/>
                <a:gd name="T9" fmla="*/ 705 h 2308"/>
                <a:gd name="T10" fmla="*/ 1101 w 3701"/>
                <a:gd name="T11" fmla="*/ 793 h 2308"/>
                <a:gd name="T12" fmla="*/ 974 w 3701"/>
                <a:gd name="T13" fmla="*/ 955 h 2308"/>
                <a:gd name="T14" fmla="*/ 687 w 3701"/>
                <a:gd name="T15" fmla="*/ 1154 h 2308"/>
                <a:gd name="T16" fmla="*/ 473 w 3701"/>
                <a:gd name="T17" fmla="*/ 1210 h 2308"/>
                <a:gd name="T18" fmla="*/ 313 w 3701"/>
                <a:gd name="T19" fmla="*/ 1355 h 2308"/>
                <a:gd name="T20" fmla="*/ 235 w 3701"/>
                <a:gd name="T21" fmla="*/ 1558 h 2308"/>
                <a:gd name="T22" fmla="*/ 258 w 3701"/>
                <a:gd name="T23" fmla="*/ 1771 h 2308"/>
                <a:gd name="T24" fmla="*/ 367 w 3701"/>
                <a:gd name="T25" fmla="*/ 1942 h 2308"/>
                <a:gd name="T26" fmla="*/ 538 w 3701"/>
                <a:gd name="T27" fmla="*/ 2050 h 2308"/>
                <a:gd name="T28" fmla="*/ 3007 w 3701"/>
                <a:gd name="T29" fmla="*/ 2077 h 2308"/>
                <a:gd name="T30" fmla="*/ 3210 w 3701"/>
                <a:gd name="T31" fmla="*/ 2030 h 2308"/>
                <a:gd name="T32" fmla="*/ 3367 w 3701"/>
                <a:gd name="T33" fmla="*/ 1905 h 2308"/>
                <a:gd name="T34" fmla="*/ 3457 w 3701"/>
                <a:gd name="T35" fmla="*/ 1722 h 2308"/>
                <a:gd name="T36" fmla="*/ 3457 w 3701"/>
                <a:gd name="T37" fmla="*/ 1513 h 2308"/>
                <a:gd name="T38" fmla="*/ 3368 w 3701"/>
                <a:gd name="T39" fmla="*/ 1330 h 2308"/>
                <a:gd name="T40" fmla="*/ 3207 w 3701"/>
                <a:gd name="T41" fmla="*/ 1202 h 2308"/>
                <a:gd name="T42" fmla="*/ 3007 w 3701"/>
                <a:gd name="T43" fmla="*/ 914 h 2308"/>
                <a:gd name="T44" fmla="*/ 2950 w 3701"/>
                <a:gd name="T45" fmla="*/ 649 h 2308"/>
                <a:gd name="T46" fmla="*/ 2800 w 3701"/>
                <a:gd name="T47" fmla="*/ 431 h 2308"/>
                <a:gd name="T48" fmla="*/ 2580 w 3701"/>
                <a:gd name="T49" fmla="*/ 285 h 2308"/>
                <a:gd name="T50" fmla="*/ 2312 w 3701"/>
                <a:gd name="T51" fmla="*/ 231 h 2308"/>
                <a:gd name="T52" fmla="*/ 2547 w 3701"/>
                <a:gd name="T53" fmla="*/ 29 h 2308"/>
                <a:gd name="T54" fmla="*/ 2822 w 3701"/>
                <a:gd name="T55" fmla="*/ 152 h 2308"/>
                <a:gd name="T56" fmla="*/ 3042 w 3701"/>
                <a:gd name="T57" fmla="*/ 354 h 2308"/>
                <a:gd name="T58" fmla="*/ 3185 w 3701"/>
                <a:gd name="T59" fmla="*/ 617 h 2308"/>
                <a:gd name="T60" fmla="*/ 3238 w 3701"/>
                <a:gd name="T61" fmla="*/ 923 h 2308"/>
                <a:gd name="T62" fmla="*/ 3353 w 3701"/>
                <a:gd name="T63" fmla="*/ 1018 h 2308"/>
                <a:gd name="T64" fmla="*/ 3549 w 3701"/>
                <a:gd name="T65" fmla="*/ 1186 h 2308"/>
                <a:gd name="T66" fmla="*/ 3670 w 3701"/>
                <a:gd name="T67" fmla="*/ 1415 h 2308"/>
                <a:gd name="T68" fmla="*/ 3697 w 3701"/>
                <a:gd name="T69" fmla="*/ 1686 h 2308"/>
                <a:gd name="T70" fmla="*/ 3616 w 3701"/>
                <a:gd name="T71" fmla="*/ 1946 h 2308"/>
                <a:gd name="T72" fmla="*/ 3448 w 3701"/>
                <a:gd name="T73" fmla="*/ 2150 h 2308"/>
                <a:gd name="T74" fmla="*/ 3212 w 3701"/>
                <a:gd name="T75" fmla="*/ 2277 h 2308"/>
                <a:gd name="T76" fmla="*/ 694 w 3701"/>
                <a:gd name="T77" fmla="*/ 2308 h 2308"/>
                <a:gd name="T78" fmla="*/ 424 w 3701"/>
                <a:gd name="T79" fmla="*/ 2254 h 2308"/>
                <a:gd name="T80" fmla="*/ 203 w 3701"/>
                <a:gd name="T81" fmla="*/ 2105 h 2308"/>
                <a:gd name="T82" fmla="*/ 55 w 3701"/>
                <a:gd name="T83" fmla="*/ 1886 h 2308"/>
                <a:gd name="T84" fmla="*/ 0 w 3701"/>
                <a:gd name="T85" fmla="*/ 1616 h 2308"/>
                <a:gd name="T86" fmla="*/ 55 w 3701"/>
                <a:gd name="T87" fmla="*/ 1347 h 2308"/>
                <a:gd name="T88" fmla="*/ 203 w 3701"/>
                <a:gd name="T89" fmla="*/ 1126 h 2308"/>
                <a:gd name="T90" fmla="*/ 424 w 3701"/>
                <a:gd name="T91" fmla="*/ 978 h 2308"/>
                <a:gd name="T92" fmla="*/ 694 w 3701"/>
                <a:gd name="T93" fmla="*/ 923 h 2308"/>
                <a:gd name="T94" fmla="*/ 790 w 3701"/>
                <a:gd name="T95" fmla="*/ 808 h 2308"/>
                <a:gd name="T96" fmla="*/ 957 w 3701"/>
                <a:gd name="T97" fmla="*/ 613 h 2308"/>
                <a:gd name="T98" fmla="*/ 1186 w 3701"/>
                <a:gd name="T99" fmla="*/ 491 h 2308"/>
                <a:gd name="T100" fmla="*/ 1429 w 3701"/>
                <a:gd name="T101" fmla="*/ 463 h 2308"/>
                <a:gd name="T102" fmla="*/ 1592 w 3701"/>
                <a:gd name="T103" fmla="*/ 351 h 2308"/>
                <a:gd name="T104" fmla="*/ 1809 w 3701"/>
                <a:gd name="T105" fmla="*/ 151 h 2308"/>
                <a:gd name="T106" fmla="*/ 2082 w 3701"/>
                <a:gd name="T107" fmla="*/ 29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01" h="2308">
                  <a:moveTo>
                    <a:pt x="2312" y="231"/>
                  </a:moveTo>
                  <a:lnTo>
                    <a:pt x="2252" y="233"/>
                  </a:lnTo>
                  <a:lnTo>
                    <a:pt x="2191" y="242"/>
                  </a:lnTo>
                  <a:lnTo>
                    <a:pt x="2131" y="255"/>
                  </a:lnTo>
                  <a:lnTo>
                    <a:pt x="2074" y="274"/>
                  </a:lnTo>
                  <a:lnTo>
                    <a:pt x="2019" y="298"/>
                  </a:lnTo>
                  <a:lnTo>
                    <a:pt x="1965" y="326"/>
                  </a:lnTo>
                  <a:lnTo>
                    <a:pt x="1915" y="360"/>
                  </a:lnTo>
                  <a:lnTo>
                    <a:pt x="1867" y="397"/>
                  </a:lnTo>
                  <a:lnTo>
                    <a:pt x="1823" y="438"/>
                  </a:lnTo>
                  <a:lnTo>
                    <a:pt x="1781" y="484"/>
                  </a:lnTo>
                  <a:lnTo>
                    <a:pt x="1744" y="533"/>
                  </a:lnTo>
                  <a:lnTo>
                    <a:pt x="1711" y="587"/>
                  </a:lnTo>
                  <a:lnTo>
                    <a:pt x="1631" y="730"/>
                  </a:lnTo>
                  <a:lnTo>
                    <a:pt x="1468" y="701"/>
                  </a:lnTo>
                  <a:lnTo>
                    <a:pt x="1438" y="696"/>
                  </a:lnTo>
                  <a:lnTo>
                    <a:pt x="1411" y="694"/>
                  </a:lnTo>
                  <a:lnTo>
                    <a:pt x="1387" y="692"/>
                  </a:lnTo>
                  <a:lnTo>
                    <a:pt x="1336" y="696"/>
                  </a:lnTo>
                  <a:lnTo>
                    <a:pt x="1284" y="705"/>
                  </a:lnTo>
                  <a:lnTo>
                    <a:pt x="1235" y="719"/>
                  </a:lnTo>
                  <a:lnTo>
                    <a:pt x="1188" y="738"/>
                  </a:lnTo>
                  <a:lnTo>
                    <a:pt x="1143" y="764"/>
                  </a:lnTo>
                  <a:lnTo>
                    <a:pt x="1101" y="793"/>
                  </a:lnTo>
                  <a:lnTo>
                    <a:pt x="1064" y="828"/>
                  </a:lnTo>
                  <a:lnTo>
                    <a:pt x="1029" y="866"/>
                  </a:lnTo>
                  <a:lnTo>
                    <a:pt x="999" y="909"/>
                  </a:lnTo>
                  <a:lnTo>
                    <a:pt x="974" y="955"/>
                  </a:lnTo>
                  <a:lnTo>
                    <a:pt x="954" y="1004"/>
                  </a:lnTo>
                  <a:lnTo>
                    <a:pt x="896" y="1169"/>
                  </a:lnTo>
                  <a:lnTo>
                    <a:pt x="719" y="1157"/>
                  </a:lnTo>
                  <a:lnTo>
                    <a:pt x="687" y="1154"/>
                  </a:lnTo>
                  <a:lnTo>
                    <a:pt x="630" y="1158"/>
                  </a:lnTo>
                  <a:lnTo>
                    <a:pt x="575" y="1170"/>
                  </a:lnTo>
                  <a:lnTo>
                    <a:pt x="522" y="1188"/>
                  </a:lnTo>
                  <a:lnTo>
                    <a:pt x="473" y="1210"/>
                  </a:lnTo>
                  <a:lnTo>
                    <a:pt x="427" y="1239"/>
                  </a:lnTo>
                  <a:lnTo>
                    <a:pt x="384" y="1273"/>
                  </a:lnTo>
                  <a:lnTo>
                    <a:pt x="346" y="1312"/>
                  </a:lnTo>
                  <a:lnTo>
                    <a:pt x="313" y="1355"/>
                  </a:lnTo>
                  <a:lnTo>
                    <a:pt x="285" y="1400"/>
                  </a:lnTo>
                  <a:lnTo>
                    <a:pt x="262" y="1451"/>
                  </a:lnTo>
                  <a:lnTo>
                    <a:pt x="245" y="1504"/>
                  </a:lnTo>
                  <a:lnTo>
                    <a:pt x="235" y="1558"/>
                  </a:lnTo>
                  <a:lnTo>
                    <a:pt x="231" y="1616"/>
                  </a:lnTo>
                  <a:lnTo>
                    <a:pt x="235" y="1669"/>
                  </a:lnTo>
                  <a:lnTo>
                    <a:pt x="244" y="1722"/>
                  </a:lnTo>
                  <a:lnTo>
                    <a:pt x="258" y="1771"/>
                  </a:lnTo>
                  <a:lnTo>
                    <a:pt x="278" y="1818"/>
                  </a:lnTo>
                  <a:lnTo>
                    <a:pt x="303" y="1863"/>
                  </a:lnTo>
                  <a:lnTo>
                    <a:pt x="333" y="1905"/>
                  </a:lnTo>
                  <a:lnTo>
                    <a:pt x="367" y="1942"/>
                  </a:lnTo>
                  <a:lnTo>
                    <a:pt x="405" y="1976"/>
                  </a:lnTo>
                  <a:lnTo>
                    <a:pt x="446" y="2005"/>
                  </a:lnTo>
                  <a:lnTo>
                    <a:pt x="490" y="2030"/>
                  </a:lnTo>
                  <a:lnTo>
                    <a:pt x="538" y="2050"/>
                  </a:lnTo>
                  <a:lnTo>
                    <a:pt x="588" y="2065"/>
                  </a:lnTo>
                  <a:lnTo>
                    <a:pt x="640" y="2074"/>
                  </a:lnTo>
                  <a:lnTo>
                    <a:pt x="694" y="2077"/>
                  </a:lnTo>
                  <a:lnTo>
                    <a:pt x="3007" y="2077"/>
                  </a:lnTo>
                  <a:lnTo>
                    <a:pt x="3061" y="2074"/>
                  </a:lnTo>
                  <a:lnTo>
                    <a:pt x="3112" y="2065"/>
                  </a:lnTo>
                  <a:lnTo>
                    <a:pt x="3163" y="2050"/>
                  </a:lnTo>
                  <a:lnTo>
                    <a:pt x="3210" y="2030"/>
                  </a:lnTo>
                  <a:lnTo>
                    <a:pt x="3254" y="2005"/>
                  </a:lnTo>
                  <a:lnTo>
                    <a:pt x="3295" y="1976"/>
                  </a:lnTo>
                  <a:lnTo>
                    <a:pt x="3334" y="1942"/>
                  </a:lnTo>
                  <a:lnTo>
                    <a:pt x="3367" y="1905"/>
                  </a:lnTo>
                  <a:lnTo>
                    <a:pt x="3398" y="1863"/>
                  </a:lnTo>
                  <a:lnTo>
                    <a:pt x="3422" y="1818"/>
                  </a:lnTo>
                  <a:lnTo>
                    <a:pt x="3442" y="1771"/>
                  </a:lnTo>
                  <a:lnTo>
                    <a:pt x="3457" y="1722"/>
                  </a:lnTo>
                  <a:lnTo>
                    <a:pt x="3466" y="1669"/>
                  </a:lnTo>
                  <a:lnTo>
                    <a:pt x="3469" y="1616"/>
                  </a:lnTo>
                  <a:lnTo>
                    <a:pt x="3466" y="1563"/>
                  </a:lnTo>
                  <a:lnTo>
                    <a:pt x="3457" y="1513"/>
                  </a:lnTo>
                  <a:lnTo>
                    <a:pt x="3442" y="1463"/>
                  </a:lnTo>
                  <a:lnTo>
                    <a:pt x="3422" y="1416"/>
                  </a:lnTo>
                  <a:lnTo>
                    <a:pt x="3398" y="1371"/>
                  </a:lnTo>
                  <a:lnTo>
                    <a:pt x="3368" y="1330"/>
                  </a:lnTo>
                  <a:lnTo>
                    <a:pt x="3334" y="1292"/>
                  </a:lnTo>
                  <a:lnTo>
                    <a:pt x="3295" y="1258"/>
                  </a:lnTo>
                  <a:lnTo>
                    <a:pt x="3253" y="1228"/>
                  </a:lnTo>
                  <a:lnTo>
                    <a:pt x="3207" y="1202"/>
                  </a:lnTo>
                  <a:lnTo>
                    <a:pt x="3157" y="1182"/>
                  </a:lnTo>
                  <a:lnTo>
                    <a:pt x="2997" y="1126"/>
                  </a:lnTo>
                  <a:lnTo>
                    <a:pt x="3002" y="957"/>
                  </a:lnTo>
                  <a:lnTo>
                    <a:pt x="3007" y="914"/>
                  </a:lnTo>
                  <a:lnTo>
                    <a:pt x="3002" y="845"/>
                  </a:lnTo>
                  <a:lnTo>
                    <a:pt x="2991" y="776"/>
                  </a:lnTo>
                  <a:lnTo>
                    <a:pt x="2973" y="711"/>
                  </a:lnTo>
                  <a:lnTo>
                    <a:pt x="2950" y="649"/>
                  </a:lnTo>
                  <a:lnTo>
                    <a:pt x="2921" y="588"/>
                  </a:lnTo>
                  <a:lnTo>
                    <a:pt x="2886" y="532"/>
                  </a:lnTo>
                  <a:lnTo>
                    <a:pt x="2845" y="480"/>
                  </a:lnTo>
                  <a:lnTo>
                    <a:pt x="2800" y="431"/>
                  </a:lnTo>
                  <a:lnTo>
                    <a:pt x="2751" y="387"/>
                  </a:lnTo>
                  <a:lnTo>
                    <a:pt x="2698" y="347"/>
                  </a:lnTo>
                  <a:lnTo>
                    <a:pt x="2641" y="313"/>
                  </a:lnTo>
                  <a:lnTo>
                    <a:pt x="2580" y="285"/>
                  </a:lnTo>
                  <a:lnTo>
                    <a:pt x="2518" y="261"/>
                  </a:lnTo>
                  <a:lnTo>
                    <a:pt x="2451" y="244"/>
                  </a:lnTo>
                  <a:lnTo>
                    <a:pt x="2383" y="234"/>
                  </a:lnTo>
                  <a:lnTo>
                    <a:pt x="2312" y="231"/>
                  </a:lnTo>
                  <a:close/>
                  <a:moveTo>
                    <a:pt x="2312" y="0"/>
                  </a:moveTo>
                  <a:lnTo>
                    <a:pt x="2393" y="3"/>
                  </a:lnTo>
                  <a:lnTo>
                    <a:pt x="2470" y="13"/>
                  </a:lnTo>
                  <a:lnTo>
                    <a:pt x="2547" y="29"/>
                  </a:lnTo>
                  <a:lnTo>
                    <a:pt x="2620" y="52"/>
                  </a:lnTo>
                  <a:lnTo>
                    <a:pt x="2690" y="80"/>
                  </a:lnTo>
                  <a:lnTo>
                    <a:pt x="2758" y="113"/>
                  </a:lnTo>
                  <a:lnTo>
                    <a:pt x="2822" y="152"/>
                  </a:lnTo>
                  <a:lnTo>
                    <a:pt x="2882" y="196"/>
                  </a:lnTo>
                  <a:lnTo>
                    <a:pt x="2940" y="244"/>
                  </a:lnTo>
                  <a:lnTo>
                    <a:pt x="2992" y="297"/>
                  </a:lnTo>
                  <a:lnTo>
                    <a:pt x="3042" y="354"/>
                  </a:lnTo>
                  <a:lnTo>
                    <a:pt x="3086" y="415"/>
                  </a:lnTo>
                  <a:lnTo>
                    <a:pt x="3124" y="478"/>
                  </a:lnTo>
                  <a:lnTo>
                    <a:pt x="3157" y="547"/>
                  </a:lnTo>
                  <a:lnTo>
                    <a:pt x="3185" y="617"/>
                  </a:lnTo>
                  <a:lnTo>
                    <a:pt x="3208" y="690"/>
                  </a:lnTo>
                  <a:lnTo>
                    <a:pt x="3225" y="765"/>
                  </a:lnTo>
                  <a:lnTo>
                    <a:pt x="3235" y="844"/>
                  </a:lnTo>
                  <a:lnTo>
                    <a:pt x="3238" y="923"/>
                  </a:lnTo>
                  <a:lnTo>
                    <a:pt x="3236" y="943"/>
                  </a:lnTo>
                  <a:lnTo>
                    <a:pt x="3234" y="965"/>
                  </a:lnTo>
                  <a:lnTo>
                    <a:pt x="3295" y="988"/>
                  </a:lnTo>
                  <a:lnTo>
                    <a:pt x="3353" y="1018"/>
                  </a:lnTo>
                  <a:lnTo>
                    <a:pt x="3408" y="1053"/>
                  </a:lnTo>
                  <a:lnTo>
                    <a:pt x="3459" y="1093"/>
                  </a:lnTo>
                  <a:lnTo>
                    <a:pt x="3506" y="1137"/>
                  </a:lnTo>
                  <a:lnTo>
                    <a:pt x="3549" y="1186"/>
                  </a:lnTo>
                  <a:lnTo>
                    <a:pt x="3587" y="1238"/>
                  </a:lnTo>
                  <a:lnTo>
                    <a:pt x="3621" y="1294"/>
                  </a:lnTo>
                  <a:lnTo>
                    <a:pt x="3648" y="1353"/>
                  </a:lnTo>
                  <a:lnTo>
                    <a:pt x="3670" y="1415"/>
                  </a:lnTo>
                  <a:lnTo>
                    <a:pt x="3687" y="1480"/>
                  </a:lnTo>
                  <a:lnTo>
                    <a:pt x="3697" y="1547"/>
                  </a:lnTo>
                  <a:lnTo>
                    <a:pt x="3701" y="1616"/>
                  </a:lnTo>
                  <a:lnTo>
                    <a:pt x="3697" y="1686"/>
                  </a:lnTo>
                  <a:lnTo>
                    <a:pt x="3686" y="1756"/>
                  </a:lnTo>
                  <a:lnTo>
                    <a:pt x="3669" y="1822"/>
                  </a:lnTo>
                  <a:lnTo>
                    <a:pt x="3646" y="1886"/>
                  </a:lnTo>
                  <a:lnTo>
                    <a:pt x="3616" y="1946"/>
                  </a:lnTo>
                  <a:lnTo>
                    <a:pt x="3582" y="2003"/>
                  </a:lnTo>
                  <a:lnTo>
                    <a:pt x="3542" y="2056"/>
                  </a:lnTo>
                  <a:lnTo>
                    <a:pt x="3497" y="2105"/>
                  </a:lnTo>
                  <a:lnTo>
                    <a:pt x="3448" y="2150"/>
                  </a:lnTo>
                  <a:lnTo>
                    <a:pt x="3394" y="2190"/>
                  </a:lnTo>
                  <a:lnTo>
                    <a:pt x="3337" y="2225"/>
                  </a:lnTo>
                  <a:lnTo>
                    <a:pt x="3276" y="2254"/>
                  </a:lnTo>
                  <a:lnTo>
                    <a:pt x="3212" y="2277"/>
                  </a:lnTo>
                  <a:lnTo>
                    <a:pt x="3146" y="2295"/>
                  </a:lnTo>
                  <a:lnTo>
                    <a:pt x="3078" y="2305"/>
                  </a:lnTo>
                  <a:lnTo>
                    <a:pt x="3007" y="2308"/>
                  </a:lnTo>
                  <a:lnTo>
                    <a:pt x="694" y="2308"/>
                  </a:lnTo>
                  <a:lnTo>
                    <a:pt x="623" y="2305"/>
                  </a:lnTo>
                  <a:lnTo>
                    <a:pt x="554" y="2295"/>
                  </a:lnTo>
                  <a:lnTo>
                    <a:pt x="487" y="2277"/>
                  </a:lnTo>
                  <a:lnTo>
                    <a:pt x="424" y="2254"/>
                  </a:lnTo>
                  <a:lnTo>
                    <a:pt x="364" y="2225"/>
                  </a:lnTo>
                  <a:lnTo>
                    <a:pt x="306" y="2190"/>
                  </a:lnTo>
                  <a:lnTo>
                    <a:pt x="253" y="2150"/>
                  </a:lnTo>
                  <a:lnTo>
                    <a:pt x="203" y="2105"/>
                  </a:lnTo>
                  <a:lnTo>
                    <a:pt x="158" y="2056"/>
                  </a:lnTo>
                  <a:lnTo>
                    <a:pt x="119" y="2003"/>
                  </a:lnTo>
                  <a:lnTo>
                    <a:pt x="84" y="1946"/>
                  </a:lnTo>
                  <a:lnTo>
                    <a:pt x="55" y="1886"/>
                  </a:lnTo>
                  <a:lnTo>
                    <a:pt x="31" y="1822"/>
                  </a:lnTo>
                  <a:lnTo>
                    <a:pt x="15" y="1756"/>
                  </a:lnTo>
                  <a:lnTo>
                    <a:pt x="3" y="1686"/>
                  </a:lnTo>
                  <a:lnTo>
                    <a:pt x="0" y="1616"/>
                  </a:lnTo>
                  <a:lnTo>
                    <a:pt x="3" y="1545"/>
                  </a:lnTo>
                  <a:lnTo>
                    <a:pt x="15" y="1477"/>
                  </a:lnTo>
                  <a:lnTo>
                    <a:pt x="31" y="1409"/>
                  </a:lnTo>
                  <a:lnTo>
                    <a:pt x="55" y="1347"/>
                  </a:lnTo>
                  <a:lnTo>
                    <a:pt x="84" y="1286"/>
                  </a:lnTo>
                  <a:lnTo>
                    <a:pt x="119" y="1229"/>
                  </a:lnTo>
                  <a:lnTo>
                    <a:pt x="158" y="1175"/>
                  </a:lnTo>
                  <a:lnTo>
                    <a:pt x="203" y="1126"/>
                  </a:lnTo>
                  <a:lnTo>
                    <a:pt x="253" y="1081"/>
                  </a:lnTo>
                  <a:lnTo>
                    <a:pt x="306" y="1042"/>
                  </a:lnTo>
                  <a:lnTo>
                    <a:pt x="364" y="1007"/>
                  </a:lnTo>
                  <a:lnTo>
                    <a:pt x="424" y="978"/>
                  </a:lnTo>
                  <a:lnTo>
                    <a:pt x="487" y="955"/>
                  </a:lnTo>
                  <a:lnTo>
                    <a:pt x="554" y="937"/>
                  </a:lnTo>
                  <a:lnTo>
                    <a:pt x="623" y="927"/>
                  </a:lnTo>
                  <a:lnTo>
                    <a:pt x="694" y="923"/>
                  </a:lnTo>
                  <a:lnTo>
                    <a:pt x="715" y="924"/>
                  </a:lnTo>
                  <a:lnTo>
                    <a:pt x="735" y="928"/>
                  </a:lnTo>
                  <a:lnTo>
                    <a:pt x="760" y="866"/>
                  </a:lnTo>
                  <a:lnTo>
                    <a:pt x="790" y="808"/>
                  </a:lnTo>
                  <a:lnTo>
                    <a:pt x="825" y="753"/>
                  </a:lnTo>
                  <a:lnTo>
                    <a:pt x="864" y="702"/>
                  </a:lnTo>
                  <a:lnTo>
                    <a:pt x="909" y="655"/>
                  </a:lnTo>
                  <a:lnTo>
                    <a:pt x="957" y="613"/>
                  </a:lnTo>
                  <a:lnTo>
                    <a:pt x="1010" y="575"/>
                  </a:lnTo>
                  <a:lnTo>
                    <a:pt x="1065" y="541"/>
                  </a:lnTo>
                  <a:lnTo>
                    <a:pt x="1125" y="513"/>
                  </a:lnTo>
                  <a:lnTo>
                    <a:pt x="1186" y="491"/>
                  </a:lnTo>
                  <a:lnTo>
                    <a:pt x="1252" y="475"/>
                  </a:lnTo>
                  <a:lnTo>
                    <a:pt x="1319" y="465"/>
                  </a:lnTo>
                  <a:lnTo>
                    <a:pt x="1387" y="462"/>
                  </a:lnTo>
                  <a:lnTo>
                    <a:pt x="1429" y="463"/>
                  </a:lnTo>
                  <a:lnTo>
                    <a:pt x="1469" y="467"/>
                  </a:lnTo>
                  <a:lnTo>
                    <a:pt x="1510" y="474"/>
                  </a:lnTo>
                  <a:lnTo>
                    <a:pt x="1549" y="410"/>
                  </a:lnTo>
                  <a:lnTo>
                    <a:pt x="1592" y="351"/>
                  </a:lnTo>
                  <a:lnTo>
                    <a:pt x="1640" y="295"/>
                  </a:lnTo>
                  <a:lnTo>
                    <a:pt x="1693" y="242"/>
                  </a:lnTo>
                  <a:lnTo>
                    <a:pt x="1749" y="194"/>
                  </a:lnTo>
                  <a:lnTo>
                    <a:pt x="1809" y="151"/>
                  </a:lnTo>
                  <a:lnTo>
                    <a:pt x="1873" y="112"/>
                  </a:lnTo>
                  <a:lnTo>
                    <a:pt x="1940" y="80"/>
                  </a:lnTo>
                  <a:lnTo>
                    <a:pt x="2009" y="52"/>
                  </a:lnTo>
                  <a:lnTo>
                    <a:pt x="2082" y="29"/>
                  </a:lnTo>
                  <a:lnTo>
                    <a:pt x="2156" y="13"/>
                  </a:lnTo>
                  <a:lnTo>
                    <a:pt x="2234" y="3"/>
                  </a:lnTo>
                  <a:lnTo>
                    <a:pt x="2312" y="0"/>
                  </a:lnTo>
                  <a:close/>
                </a:path>
              </a:pathLst>
            </a:custGeom>
            <a:solidFill>
              <a:schemeClr val="tx1"/>
            </a:solidFill>
            <a:ln w="0">
              <a:noFill/>
              <a:prstDash val="solid"/>
              <a:round/>
              <a:headEnd/>
              <a:tailEnd/>
            </a:ln>
          </p:spPr>
          <p:txBody>
            <a:bodyPr vert="horz" wrap="square" lIns="88051" tIns="44025" rIns="88051" bIns="44025" numCol="1" anchor="t" anchorCtr="0" compatLnSpc="1">
              <a:prstTxWarp prst="textNoShape">
                <a:avLst/>
              </a:prstTxWarp>
            </a:bodyPr>
            <a:lstStyle/>
            <a:p>
              <a:endParaRPr lang="en-GB" sz="1733" dirty="0">
                <a:cs typeface="+mn-ea"/>
                <a:sym typeface="+mn-lt"/>
              </a:endParaRPr>
            </a:p>
          </p:txBody>
        </p:sp>
      </p:grpSp>
      <p:sp>
        <p:nvSpPr>
          <p:cNvPr id="43" name="矩形 4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p:nvPr/>
        </p:nvSpPr>
        <p:spPr>
          <a:xfrm>
            <a:off x="12340061" y="3258061"/>
            <a:ext cx="5598688" cy="3293209"/>
          </a:xfrm>
          <a:prstGeom prst="rect">
            <a:avLst/>
          </a:prstGeom>
        </p:spPr>
        <p:txBody>
          <a:bodyPr wrap="square">
            <a:spAutoFit/>
          </a:bodyPr>
          <a:lstStyle/>
          <a:p>
            <a:r>
              <a:rPr lang="en-GB" sz="2600" dirty="0"/>
              <a:t> - NPP</a:t>
            </a:r>
          </a:p>
          <a:p>
            <a:r>
              <a:rPr lang="en-GB" sz="2600" dirty="0"/>
              <a:t> - Vegetation biomass</a:t>
            </a:r>
          </a:p>
          <a:p>
            <a:r>
              <a:rPr lang="en-GB" sz="2600" dirty="0"/>
              <a:t> - Soil carbon stock (active surface)</a:t>
            </a:r>
          </a:p>
          <a:p>
            <a:r>
              <a:rPr lang="en-GB" sz="2600" dirty="0"/>
              <a:t> - Soil respiration</a:t>
            </a:r>
          </a:p>
          <a:p>
            <a:r>
              <a:rPr lang="en-GB" sz="2600" dirty="0"/>
              <a:t> - Land sink</a:t>
            </a:r>
          </a:p>
          <a:p>
            <a:r>
              <a:rPr lang="en-GB" sz="2600" dirty="0"/>
              <a:t> </a:t>
            </a:r>
          </a:p>
          <a:p>
            <a:r>
              <a:rPr lang="en-GB" sz="2600" dirty="0"/>
              <a:t>All as 360*720 maps in the past 116 years!</a:t>
            </a:r>
          </a:p>
        </p:txBody>
      </p:sp>
      <p:sp>
        <p:nvSpPr>
          <p:cNvPr id="44" name="矩形 4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p:cNvSpPr/>
          <p:nvPr/>
        </p:nvSpPr>
        <p:spPr>
          <a:xfrm>
            <a:off x="10458790" y="1991036"/>
            <a:ext cx="5846787" cy="803618"/>
          </a:xfrm>
          <a:prstGeom prst="rect">
            <a:avLst/>
          </a:prstGeom>
        </p:spPr>
        <p:txBody>
          <a:bodyPr wrap="square">
            <a:spAutoFit/>
          </a:bodyPr>
          <a:lstStyle/>
          <a:p>
            <a:pPr algn="ctr"/>
            <a:r>
              <a:rPr lang="en-US" altLang="zh-CN" sz="4622" b="1" dirty="0">
                <a:solidFill>
                  <a:schemeClr val="tx1">
                    <a:lumMod val="95000"/>
                    <a:lumOff val="5000"/>
                  </a:schemeClr>
                </a:solidFill>
                <a:latin typeface="Arial" panose="020B0604020202020204" pitchFamily="34" charset="0"/>
                <a:cs typeface="Arial" panose="020B0604020202020204" pitchFamily="34" charset="0"/>
              </a:rPr>
              <a:t>OUTPUT</a:t>
            </a:r>
          </a:p>
        </p:txBody>
      </p:sp>
      <p:sp>
        <p:nvSpPr>
          <p:cNvPr id="3" name="e7d195523061f1c0"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hidden="1"/>
          <p:cNvSpPr txBox="1"/>
          <p:nvPr/>
        </p:nvSpPr>
        <p:spPr>
          <a:xfrm>
            <a:off x="-513628" y="2604982"/>
            <a:ext cx="342017" cy="1467511"/>
          </a:xfrm>
          <a:prstGeom prst="rect">
            <a:avLst/>
          </a:prstGeom>
          <a:noFill/>
        </p:spPr>
        <p:txBody>
          <a:bodyPr vert="wordArtVert" rtlCol="0">
            <a:spAutoFit/>
          </a:bodyPr>
          <a:lstStyle/>
          <a:p>
            <a:r>
              <a:rPr lang="en-US" altLang="zh-CN" sz="144"/>
              <a:t>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a:t>
            </a:r>
            <a:endParaRPr lang="zh-CN" altLang="en-US" sz="144"/>
          </a:p>
        </p:txBody>
      </p:sp>
      <p:sp>
        <p:nvSpPr>
          <p:cNvPr id="47" name="矩形 42"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EEBAA8D4-7864-4D4F-B069-67B41DAF3C03}"/>
              </a:ext>
            </a:extLst>
          </p:cNvPr>
          <p:cNvSpPr/>
          <p:nvPr/>
        </p:nvSpPr>
        <p:spPr>
          <a:xfrm>
            <a:off x="966509" y="3953991"/>
            <a:ext cx="5598688" cy="2492990"/>
          </a:xfrm>
          <a:prstGeom prst="rect">
            <a:avLst/>
          </a:prstGeom>
        </p:spPr>
        <p:txBody>
          <a:bodyPr wrap="square">
            <a:spAutoFit/>
          </a:bodyPr>
          <a:lstStyle/>
          <a:p>
            <a:r>
              <a:rPr lang="en-GB" sz="2600" dirty="0"/>
              <a:t> - u value</a:t>
            </a:r>
          </a:p>
          <a:p>
            <a:r>
              <a:rPr lang="en-GB" sz="2600" dirty="0"/>
              <a:t> - CO2 concentration</a:t>
            </a:r>
          </a:p>
          <a:p>
            <a:r>
              <a:rPr lang="en-GB" sz="2600" dirty="0"/>
              <a:t> - Temperature</a:t>
            </a:r>
          </a:p>
          <a:p>
            <a:r>
              <a:rPr lang="en-GB" sz="2600" dirty="0"/>
              <a:t> - Initial </a:t>
            </a:r>
            <a:r>
              <a:rPr lang="en-GB" sz="2600" dirty="0" err="1"/>
              <a:t>Cveg</a:t>
            </a:r>
            <a:r>
              <a:rPr lang="en-GB" sz="2600" dirty="0"/>
              <a:t> and </a:t>
            </a:r>
            <a:r>
              <a:rPr lang="en-GB" sz="2600" dirty="0" err="1"/>
              <a:t>Csoil</a:t>
            </a:r>
            <a:endParaRPr lang="en-GB" sz="2600" dirty="0"/>
          </a:p>
          <a:p>
            <a:r>
              <a:rPr lang="en-GB" sz="2600" dirty="0"/>
              <a:t> - NPP in 2002 (when 372ppm)</a:t>
            </a:r>
          </a:p>
          <a:p>
            <a:r>
              <a:rPr lang="en-GB" sz="2600" dirty="0"/>
              <a:t> </a:t>
            </a:r>
          </a:p>
        </p:txBody>
      </p:sp>
      <p:sp>
        <p:nvSpPr>
          <p:cNvPr id="48" name="矩形 4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6DC92A3E-7BF5-41AD-9CE8-09C1974F814D}"/>
              </a:ext>
            </a:extLst>
          </p:cNvPr>
          <p:cNvSpPr/>
          <p:nvPr/>
        </p:nvSpPr>
        <p:spPr>
          <a:xfrm>
            <a:off x="-823740" y="1978189"/>
            <a:ext cx="5846787" cy="803618"/>
          </a:xfrm>
          <a:prstGeom prst="rect">
            <a:avLst/>
          </a:prstGeom>
        </p:spPr>
        <p:txBody>
          <a:bodyPr wrap="square">
            <a:spAutoFit/>
          </a:bodyPr>
          <a:lstStyle/>
          <a:p>
            <a:pPr algn="ctr"/>
            <a:r>
              <a:rPr lang="en-US" altLang="zh-CN" sz="4622" b="1" dirty="0">
                <a:solidFill>
                  <a:schemeClr val="tx1">
                    <a:lumMod val="95000"/>
                    <a:lumOff val="5000"/>
                  </a:schemeClr>
                </a:solidFill>
                <a:latin typeface="Arial" panose="020B0604020202020204" pitchFamily="34" charset="0"/>
                <a:cs typeface="Arial" panose="020B0604020202020204" pitchFamily="34" charset="0"/>
              </a:rPr>
              <a:t>INPUT</a:t>
            </a:r>
          </a:p>
        </p:txBody>
      </p:sp>
      <p:sp>
        <p:nvSpPr>
          <p:cNvPr id="49" name="矩形 4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D0E9319F-3372-44FC-A53A-0C5D11C93DC5}"/>
              </a:ext>
            </a:extLst>
          </p:cNvPr>
          <p:cNvSpPr/>
          <p:nvPr/>
        </p:nvSpPr>
        <p:spPr>
          <a:xfrm>
            <a:off x="5680967" y="4732414"/>
            <a:ext cx="5846787" cy="803618"/>
          </a:xfrm>
          <a:prstGeom prst="rect">
            <a:avLst/>
          </a:prstGeom>
        </p:spPr>
        <p:txBody>
          <a:bodyPr wrap="square">
            <a:spAutoFit/>
          </a:bodyPr>
          <a:lstStyle/>
          <a:p>
            <a:pPr algn="ctr"/>
            <a:r>
              <a:rPr lang="en-US" altLang="zh-CN" sz="4622" b="1" dirty="0">
                <a:solidFill>
                  <a:srgbClr val="327F92"/>
                </a:solidFill>
                <a:latin typeface="Arial" panose="020B0604020202020204" pitchFamily="34" charset="0"/>
                <a:cs typeface="Arial" panose="020B0604020202020204" pitchFamily="34" charset="0"/>
              </a:rPr>
              <a:t>4.85s</a:t>
            </a:r>
          </a:p>
        </p:txBody>
      </p:sp>
    </p:spTree>
    <p:extLst>
      <p:ext uri="{BB962C8B-B14F-4D97-AF65-F5344CB8AC3E}">
        <p14:creationId xmlns:p14="http://schemas.microsoft.com/office/powerpoint/2010/main" val="486128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92A8F-E16F-4673-81F5-2E77524DD77E}"/>
              </a:ext>
            </a:extLst>
          </p:cNvPr>
          <p:cNvSpPr>
            <a:spLocks noGrp="1"/>
          </p:cNvSpPr>
          <p:nvPr>
            <p:ph type="title"/>
          </p:nvPr>
        </p:nvSpPr>
        <p:spPr/>
        <p:txBody>
          <a:bodyPr/>
          <a:lstStyle/>
          <a:p>
            <a:r>
              <a:rPr lang="en-GB" altLang="zh-CN" dirty="0"/>
              <a:t>Spatial</a:t>
            </a:r>
            <a:endParaRPr lang="zh-CN" altLang="en-US" dirty="0"/>
          </a:p>
        </p:txBody>
      </p:sp>
      <p:pic>
        <p:nvPicPr>
          <p:cNvPr id="4" name="图片 3">
            <a:extLst>
              <a:ext uri="{FF2B5EF4-FFF2-40B4-BE49-F238E27FC236}">
                <a16:creationId xmlns:a16="http://schemas.microsoft.com/office/drawing/2014/main" id="{737806A9-C4CD-4FB5-86F4-4D085429E242}"/>
              </a:ext>
            </a:extLst>
          </p:cNvPr>
          <p:cNvPicPr>
            <a:picLocks noChangeAspect="1"/>
          </p:cNvPicPr>
          <p:nvPr/>
        </p:nvPicPr>
        <p:blipFill>
          <a:blip r:embed="rId2"/>
          <a:stretch>
            <a:fillRect/>
          </a:stretch>
        </p:blipFill>
        <p:spPr>
          <a:xfrm>
            <a:off x="0" y="2751732"/>
            <a:ext cx="17610138" cy="4402535"/>
          </a:xfrm>
          <a:prstGeom prst="rect">
            <a:avLst/>
          </a:prstGeom>
        </p:spPr>
      </p:pic>
    </p:spTree>
    <p:extLst>
      <p:ext uri="{BB962C8B-B14F-4D97-AF65-F5344CB8AC3E}">
        <p14:creationId xmlns:p14="http://schemas.microsoft.com/office/powerpoint/2010/main" val="305410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C797A95-1E07-49E3-B00A-86FF5946CF01}"/>
              </a:ext>
            </a:extLst>
          </p:cNvPr>
          <p:cNvSpPr/>
          <p:nvPr/>
        </p:nvSpPr>
        <p:spPr>
          <a:xfrm>
            <a:off x="197981" y="215384"/>
            <a:ext cx="2005677" cy="584775"/>
          </a:xfrm>
          <a:prstGeom prst="rect">
            <a:avLst/>
          </a:prstGeom>
        </p:spPr>
        <p:txBody>
          <a:bodyPr wrap="none">
            <a:spAutoFit/>
          </a:bodyPr>
          <a:lstStyle/>
          <a:p>
            <a:r>
              <a:rPr lang="en-GB" altLang="zh-CN" sz="3200" dirty="0">
                <a:solidFill>
                  <a:srgbClr val="D55000"/>
                </a:solidFill>
                <a:latin typeface="Helvetica" panose="020B0604020202020204" pitchFamily="34" charset="0"/>
              </a:rPr>
              <a:t>Input data</a:t>
            </a:r>
            <a:endParaRPr lang="en-GB" altLang="zh-CN" sz="3200" b="0" i="0" dirty="0">
              <a:solidFill>
                <a:srgbClr val="D55000"/>
              </a:solidFill>
              <a:effectLst/>
              <a:latin typeface="Helvetica" panose="020B0604020202020204" pitchFamily="34" charset="0"/>
            </a:endParaRPr>
          </a:p>
        </p:txBody>
      </p:sp>
      <p:sp>
        <p:nvSpPr>
          <p:cNvPr id="8" name="矩形 7">
            <a:extLst>
              <a:ext uri="{FF2B5EF4-FFF2-40B4-BE49-F238E27FC236}">
                <a16:creationId xmlns:a16="http://schemas.microsoft.com/office/drawing/2014/main" id="{C31CC192-FE3D-42C9-968C-2E9C39F501C1}"/>
              </a:ext>
            </a:extLst>
          </p:cNvPr>
          <p:cNvSpPr/>
          <p:nvPr/>
        </p:nvSpPr>
        <p:spPr>
          <a:xfrm>
            <a:off x="197981" y="1165284"/>
            <a:ext cx="3493200" cy="523220"/>
          </a:xfrm>
          <a:prstGeom prst="rect">
            <a:avLst/>
          </a:prstGeom>
        </p:spPr>
        <p:txBody>
          <a:bodyPr wrap="none">
            <a:spAutoFit/>
          </a:bodyPr>
          <a:lstStyle/>
          <a:p>
            <a:r>
              <a:rPr lang="en-GB" altLang="zh-CN" sz="2800" b="1" dirty="0">
                <a:solidFill>
                  <a:srgbClr val="3C3C3C"/>
                </a:solidFill>
                <a:latin typeface="Helvetica" panose="020B0604020202020204" pitchFamily="34" charset="0"/>
              </a:rPr>
              <a:t>1. NPP in each year</a:t>
            </a:r>
            <a:endParaRPr lang="en-GB" altLang="zh-CN" sz="2800" b="1" i="0" dirty="0">
              <a:solidFill>
                <a:srgbClr val="3C3C3C"/>
              </a:solidFill>
              <a:effectLst/>
              <a:latin typeface="Helvetica" panose="020B0604020202020204" pitchFamily="34" charset="0"/>
            </a:endParaRPr>
          </a:p>
        </p:txBody>
      </p:sp>
      <p:pic>
        <p:nvPicPr>
          <p:cNvPr id="1035" name="Picture 11">
            <a:extLst>
              <a:ext uri="{FF2B5EF4-FFF2-40B4-BE49-F238E27FC236}">
                <a16:creationId xmlns:a16="http://schemas.microsoft.com/office/drawing/2014/main" id="{343E90E6-07CC-4EEB-AD96-7417BAC7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971" y="902187"/>
            <a:ext cx="5249079" cy="11326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F4C6677-4B36-4A96-9F67-E285D7AEF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177" y="1165284"/>
            <a:ext cx="5792586" cy="63654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68D80E4-6686-461A-AB94-812F1FAF3964}"/>
              </a:ext>
            </a:extLst>
          </p:cNvPr>
          <p:cNvSpPr/>
          <p:nvPr/>
        </p:nvSpPr>
        <p:spPr>
          <a:xfrm>
            <a:off x="592138" y="2210485"/>
            <a:ext cx="8804275" cy="1200329"/>
          </a:xfrm>
          <a:prstGeom prst="rect">
            <a:avLst/>
          </a:prstGeom>
        </p:spPr>
        <p:txBody>
          <a:bodyPr>
            <a:spAutoFit/>
          </a:bodyPr>
          <a:lstStyle/>
          <a:p>
            <a:r>
              <a:rPr lang="en-GB" altLang="zh-CN" sz="2400" dirty="0">
                <a:solidFill>
                  <a:srgbClr val="000000"/>
                </a:solidFill>
                <a:latin typeface="Helvetica" panose="020B0604020202020204" pitchFamily="34" charset="0"/>
              </a:rPr>
              <a:t>we derived the constant u from Cesar's percentage increase map (average u is about 120 (Tropical forest is about this range)).</a:t>
            </a:r>
            <a:endParaRPr lang="zh-CN" altLang="en-US" sz="2400" dirty="0"/>
          </a:p>
        </p:txBody>
      </p:sp>
      <p:pic>
        <p:nvPicPr>
          <p:cNvPr id="1038" name="Picture 14">
            <a:extLst>
              <a:ext uri="{FF2B5EF4-FFF2-40B4-BE49-F238E27FC236}">
                <a16:creationId xmlns:a16="http://schemas.microsoft.com/office/drawing/2014/main" id="{A324BEE2-7001-452A-BD1D-92D998046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38" y="3754508"/>
            <a:ext cx="9368190" cy="52493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EB6EEF1-ACDE-4099-89E4-F3C929B29F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2913" y="3001149"/>
            <a:ext cx="8257552" cy="619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045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FF4A3-4490-4D8C-96D8-7BD74AB48E2A}"/>
              </a:ext>
            </a:extLst>
          </p:cNvPr>
          <p:cNvSpPr>
            <a:spLocks noGrp="1"/>
          </p:cNvSpPr>
          <p:nvPr>
            <p:ph idx="1"/>
          </p:nvPr>
        </p:nvSpPr>
        <p:spPr>
          <a:xfrm>
            <a:off x="1210697" y="4035507"/>
            <a:ext cx="15188744" cy="8160280"/>
          </a:xfrm>
        </p:spPr>
        <p:txBody>
          <a:bodyPr/>
          <a:lstStyle/>
          <a:p>
            <a:r>
              <a:rPr lang="en-GB" dirty="0"/>
              <a:t>Cesar: Based on carbon fertilization experiment, NPP should increase </a:t>
            </a:r>
            <a:r>
              <a:rPr lang="en-US" altLang="zh-CN" dirty="0"/>
              <a:t>x</a:t>
            </a:r>
            <a:r>
              <a:rPr lang="en-GB" dirty="0"/>
              <a:t>% when CO2 rise from 372ppm to 673 ppm in a given area.  - A map of NPP percentage increase. </a:t>
            </a:r>
          </a:p>
          <a:p>
            <a:r>
              <a:rPr lang="en-GB" dirty="0"/>
              <a:t>Colin: </a:t>
            </a:r>
          </a:p>
          <a:p>
            <a:endParaRPr lang="en-GB" dirty="0"/>
          </a:p>
          <a:p>
            <a:r>
              <a:rPr lang="en-GB" dirty="0" err="1"/>
              <a:t>NPPref</a:t>
            </a:r>
            <a:r>
              <a:rPr lang="en-GB" dirty="0"/>
              <a:t> is NPP under </a:t>
            </a:r>
            <a:r>
              <a:rPr lang="en-GB" dirty="0" err="1"/>
              <a:t>Cref</a:t>
            </a:r>
            <a:r>
              <a:rPr lang="en-GB" dirty="0"/>
              <a:t> (which is 372 ppm), I got this from p-model or Trendy average</a:t>
            </a:r>
          </a:p>
          <a:p>
            <a:r>
              <a:rPr lang="en-GB" dirty="0"/>
              <a:t>Huanyuan (after three months of coding): Brilliant! Now we have NPP in the past 116 years</a:t>
            </a:r>
          </a:p>
          <a:p>
            <a:endParaRPr lang="en-GB" dirty="0"/>
          </a:p>
        </p:txBody>
      </p:sp>
      <p:pic>
        <p:nvPicPr>
          <p:cNvPr id="4" name="Picture 3">
            <a:extLst>
              <a:ext uri="{FF2B5EF4-FFF2-40B4-BE49-F238E27FC236}">
                <a16:creationId xmlns:a16="http://schemas.microsoft.com/office/drawing/2014/main" id="{AEA655C5-5207-4BD4-A56B-B05A8BEFEB88}"/>
              </a:ext>
            </a:extLst>
          </p:cNvPr>
          <p:cNvPicPr>
            <a:picLocks noChangeAspect="1"/>
          </p:cNvPicPr>
          <p:nvPr/>
        </p:nvPicPr>
        <p:blipFill rotWithShape="1">
          <a:blip r:embed="rId3"/>
          <a:srcRect b="25704"/>
          <a:stretch/>
        </p:blipFill>
        <p:spPr>
          <a:xfrm>
            <a:off x="1440989" y="1272442"/>
            <a:ext cx="6853826" cy="2142598"/>
          </a:xfrm>
          <a:prstGeom prst="rect">
            <a:avLst/>
          </a:prstGeom>
        </p:spPr>
      </p:pic>
      <p:cxnSp>
        <p:nvCxnSpPr>
          <p:cNvPr id="6" name="Straight Arrow Connector 5">
            <a:extLst>
              <a:ext uri="{FF2B5EF4-FFF2-40B4-BE49-F238E27FC236}">
                <a16:creationId xmlns:a16="http://schemas.microsoft.com/office/drawing/2014/main" id="{99443DBC-AFC0-465D-A938-7E04F420D87E}"/>
              </a:ext>
            </a:extLst>
          </p:cNvPr>
          <p:cNvCxnSpPr/>
          <p:nvPr/>
        </p:nvCxnSpPr>
        <p:spPr>
          <a:xfrm flipV="1">
            <a:off x="12687300" y="190500"/>
            <a:ext cx="0" cy="348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AA5F8F0-3C99-436E-A408-3703535278B0}"/>
              </a:ext>
            </a:extLst>
          </p:cNvPr>
          <p:cNvCxnSpPr>
            <a:cxnSpLocks/>
          </p:cNvCxnSpPr>
          <p:nvPr/>
        </p:nvCxnSpPr>
        <p:spPr>
          <a:xfrm>
            <a:off x="12687300" y="3676650"/>
            <a:ext cx="40084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CEAFFE-8D70-47F9-8651-7972D0BCA50F}"/>
              </a:ext>
            </a:extLst>
          </p:cNvPr>
          <p:cNvSpPr txBox="1"/>
          <p:nvPr/>
        </p:nvSpPr>
        <p:spPr>
          <a:xfrm>
            <a:off x="16677152" y="3415040"/>
            <a:ext cx="792268" cy="523220"/>
          </a:xfrm>
          <a:prstGeom prst="rect">
            <a:avLst/>
          </a:prstGeom>
          <a:noFill/>
        </p:spPr>
        <p:txBody>
          <a:bodyPr wrap="none" rtlCol="0">
            <a:spAutoFit/>
          </a:bodyPr>
          <a:lstStyle/>
          <a:p>
            <a:r>
              <a:rPr lang="en-GB" sz="2800" dirty="0"/>
              <a:t>CO2</a:t>
            </a:r>
          </a:p>
        </p:txBody>
      </p:sp>
      <p:sp>
        <p:nvSpPr>
          <p:cNvPr id="11" name="TextBox 10">
            <a:extLst>
              <a:ext uri="{FF2B5EF4-FFF2-40B4-BE49-F238E27FC236}">
                <a16:creationId xmlns:a16="http://schemas.microsoft.com/office/drawing/2014/main" id="{1B3351C4-9445-4B47-8127-2DACE323D060}"/>
              </a:ext>
            </a:extLst>
          </p:cNvPr>
          <p:cNvSpPr txBox="1"/>
          <p:nvPr/>
        </p:nvSpPr>
        <p:spPr>
          <a:xfrm>
            <a:off x="12877011" y="133350"/>
            <a:ext cx="788999" cy="523220"/>
          </a:xfrm>
          <a:prstGeom prst="rect">
            <a:avLst/>
          </a:prstGeom>
          <a:noFill/>
        </p:spPr>
        <p:txBody>
          <a:bodyPr wrap="none" rtlCol="0">
            <a:spAutoFit/>
          </a:bodyPr>
          <a:lstStyle/>
          <a:p>
            <a:r>
              <a:rPr lang="en-GB" sz="2800" dirty="0"/>
              <a:t>NPP</a:t>
            </a:r>
          </a:p>
        </p:txBody>
      </p:sp>
      <p:sp>
        <p:nvSpPr>
          <p:cNvPr id="13" name="Oval 12">
            <a:extLst>
              <a:ext uri="{FF2B5EF4-FFF2-40B4-BE49-F238E27FC236}">
                <a16:creationId xmlns:a16="http://schemas.microsoft.com/office/drawing/2014/main" id="{DC6A0A45-F92E-41FB-86CA-5F17A2543618}"/>
              </a:ext>
            </a:extLst>
          </p:cNvPr>
          <p:cNvSpPr/>
          <p:nvPr/>
        </p:nvSpPr>
        <p:spPr>
          <a:xfrm flipH="1">
            <a:off x="15783574" y="1249293"/>
            <a:ext cx="134606" cy="1375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1767E51B-92E9-4A6E-8840-2DE5280C4719}"/>
              </a:ext>
            </a:extLst>
          </p:cNvPr>
          <p:cNvSpPr/>
          <p:nvPr/>
        </p:nvSpPr>
        <p:spPr>
          <a:xfrm flipH="1">
            <a:off x="14341462" y="1727276"/>
            <a:ext cx="134606" cy="1375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34BCFC8B-79ED-47B9-85E8-BCF70981812A}"/>
              </a:ext>
            </a:extLst>
          </p:cNvPr>
          <p:cNvSpPr txBox="1"/>
          <p:nvPr/>
        </p:nvSpPr>
        <p:spPr>
          <a:xfrm>
            <a:off x="14042318" y="3594469"/>
            <a:ext cx="732893" cy="523220"/>
          </a:xfrm>
          <a:prstGeom prst="rect">
            <a:avLst/>
          </a:prstGeom>
          <a:noFill/>
        </p:spPr>
        <p:txBody>
          <a:bodyPr wrap="none" rtlCol="0">
            <a:spAutoFit/>
          </a:bodyPr>
          <a:lstStyle/>
          <a:p>
            <a:r>
              <a:rPr lang="en-GB" sz="2800" dirty="0"/>
              <a:t>372</a:t>
            </a:r>
          </a:p>
        </p:txBody>
      </p:sp>
      <p:sp>
        <p:nvSpPr>
          <p:cNvPr id="16" name="TextBox 15">
            <a:extLst>
              <a:ext uri="{FF2B5EF4-FFF2-40B4-BE49-F238E27FC236}">
                <a16:creationId xmlns:a16="http://schemas.microsoft.com/office/drawing/2014/main" id="{24A5E9A6-ED86-4461-AC1B-ECE2F2432128}"/>
              </a:ext>
            </a:extLst>
          </p:cNvPr>
          <p:cNvSpPr txBox="1"/>
          <p:nvPr/>
        </p:nvSpPr>
        <p:spPr>
          <a:xfrm>
            <a:off x="15417127" y="3634740"/>
            <a:ext cx="732893" cy="523220"/>
          </a:xfrm>
          <a:prstGeom prst="rect">
            <a:avLst/>
          </a:prstGeom>
          <a:noFill/>
        </p:spPr>
        <p:txBody>
          <a:bodyPr wrap="none" rtlCol="0">
            <a:spAutoFit/>
          </a:bodyPr>
          <a:lstStyle/>
          <a:p>
            <a:r>
              <a:rPr lang="en-GB" sz="2800" dirty="0"/>
              <a:t>673</a:t>
            </a:r>
          </a:p>
        </p:txBody>
      </p:sp>
      <p:sp>
        <p:nvSpPr>
          <p:cNvPr id="17" name="TextBox 16">
            <a:extLst>
              <a:ext uri="{FF2B5EF4-FFF2-40B4-BE49-F238E27FC236}">
                <a16:creationId xmlns:a16="http://schemas.microsoft.com/office/drawing/2014/main" id="{CAB6FE27-59B8-49E9-9847-947F7523BB18}"/>
              </a:ext>
            </a:extLst>
          </p:cNvPr>
          <p:cNvSpPr txBox="1"/>
          <p:nvPr/>
        </p:nvSpPr>
        <p:spPr>
          <a:xfrm>
            <a:off x="12045778" y="1494534"/>
            <a:ext cx="641522" cy="523220"/>
          </a:xfrm>
          <a:prstGeom prst="rect">
            <a:avLst/>
          </a:prstGeom>
          <a:noFill/>
        </p:spPr>
        <p:txBody>
          <a:bodyPr wrap="none" rtlCol="0">
            <a:spAutoFit/>
          </a:bodyPr>
          <a:lstStyle/>
          <a:p>
            <a:r>
              <a:rPr lang="en-GB" sz="2800" dirty="0"/>
              <a:t>1.0</a:t>
            </a:r>
          </a:p>
        </p:txBody>
      </p:sp>
      <p:sp>
        <p:nvSpPr>
          <p:cNvPr id="18" name="TextBox 17">
            <a:extLst>
              <a:ext uri="{FF2B5EF4-FFF2-40B4-BE49-F238E27FC236}">
                <a16:creationId xmlns:a16="http://schemas.microsoft.com/office/drawing/2014/main" id="{04C42395-96D2-4765-B7D9-3C50B3B558D3}"/>
              </a:ext>
            </a:extLst>
          </p:cNvPr>
          <p:cNvSpPr txBox="1"/>
          <p:nvPr/>
        </p:nvSpPr>
        <p:spPr>
          <a:xfrm>
            <a:off x="12045778" y="1053496"/>
            <a:ext cx="641522" cy="523220"/>
          </a:xfrm>
          <a:prstGeom prst="rect">
            <a:avLst/>
          </a:prstGeom>
          <a:noFill/>
        </p:spPr>
        <p:txBody>
          <a:bodyPr wrap="none" rtlCol="0">
            <a:spAutoFit/>
          </a:bodyPr>
          <a:lstStyle/>
          <a:p>
            <a:r>
              <a:rPr lang="en-GB" sz="2800" dirty="0"/>
              <a:t>1.1</a:t>
            </a:r>
          </a:p>
        </p:txBody>
      </p:sp>
      <p:pic>
        <p:nvPicPr>
          <p:cNvPr id="19" name="Picture 18">
            <a:extLst>
              <a:ext uri="{FF2B5EF4-FFF2-40B4-BE49-F238E27FC236}">
                <a16:creationId xmlns:a16="http://schemas.microsoft.com/office/drawing/2014/main" id="{236774B3-B697-42A3-A23D-4751CBA7B1B6}"/>
              </a:ext>
            </a:extLst>
          </p:cNvPr>
          <p:cNvPicPr>
            <a:picLocks noChangeAspect="1"/>
          </p:cNvPicPr>
          <p:nvPr/>
        </p:nvPicPr>
        <p:blipFill>
          <a:blip r:embed="rId4"/>
          <a:stretch>
            <a:fillRect/>
          </a:stretch>
        </p:blipFill>
        <p:spPr>
          <a:xfrm>
            <a:off x="3085284" y="5634252"/>
            <a:ext cx="5249111" cy="1133954"/>
          </a:xfrm>
          <a:prstGeom prst="rect">
            <a:avLst/>
          </a:prstGeom>
        </p:spPr>
      </p:pic>
      <p:sp>
        <p:nvSpPr>
          <p:cNvPr id="20" name="Freeform: Shape 19">
            <a:extLst>
              <a:ext uri="{FF2B5EF4-FFF2-40B4-BE49-F238E27FC236}">
                <a16:creationId xmlns:a16="http://schemas.microsoft.com/office/drawing/2014/main" id="{5FF8715A-6F04-47C4-A8DE-693FA6974BC8}"/>
              </a:ext>
            </a:extLst>
          </p:cNvPr>
          <p:cNvSpPr/>
          <p:nvPr/>
        </p:nvSpPr>
        <p:spPr>
          <a:xfrm>
            <a:off x="12689633" y="1198873"/>
            <a:ext cx="4590661" cy="1936213"/>
          </a:xfrm>
          <a:custGeom>
            <a:avLst/>
            <a:gdLst>
              <a:gd name="connsiteX0" fmla="*/ 0 w 4590661"/>
              <a:gd name="connsiteY0" fmla="*/ 1936213 h 1936213"/>
              <a:gd name="connsiteX1" fmla="*/ 1660849 w 4590661"/>
              <a:gd name="connsiteY1" fmla="*/ 685911 h 1936213"/>
              <a:gd name="connsiteX2" fmla="*/ 3209730 w 4590661"/>
              <a:gd name="connsiteY2" fmla="*/ 88751 h 1936213"/>
              <a:gd name="connsiteX3" fmla="*/ 4590661 w 4590661"/>
              <a:gd name="connsiteY3" fmla="*/ 14107 h 1936213"/>
            </a:gdLst>
            <a:ahLst/>
            <a:cxnLst>
              <a:cxn ang="0">
                <a:pos x="connsiteX0" y="connsiteY0"/>
              </a:cxn>
              <a:cxn ang="0">
                <a:pos x="connsiteX1" y="connsiteY1"/>
              </a:cxn>
              <a:cxn ang="0">
                <a:pos x="connsiteX2" y="connsiteY2"/>
              </a:cxn>
              <a:cxn ang="0">
                <a:pos x="connsiteX3" y="connsiteY3"/>
              </a:cxn>
            </a:cxnLst>
            <a:rect l="l" t="t" r="r" b="b"/>
            <a:pathLst>
              <a:path w="4590661" h="1936213">
                <a:moveTo>
                  <a:pt x="0" y="1936213"/>
                </a:moveTo>
                <a:cubicBezTo>
                  <a:pt x="562947" y="1465017"/>
                  <a:pt x="1125894" y="993821"/>
                  <a:pt x="1660849" y="685911"/>
                </a:cubicBezTo>
                <a:cubicBezTo>
                  <a:pt x="2195804" y="378001"/>
                  <a:pt x="2721428" y="200718"/>
                  <a:pt x="3209730" y="88751"/>
                </a:cubicBezTo>
                <a:cubicBezTo>
                  <a:pt x="3698032" y="-23216"/>
                  <a:pt x="4144346" y="-4555"/>
                  <a:pt x="4590661" y="141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D84E2116-FFC1-4D19-8747-6A6CF90F03D9}"/>
              </a:ext>
            </a:extLst>
          </p:cNvPr>
          <p:cNvSpPr/>
          <p:nvPr/>
        </p:nvSpPr>
        <p:spPr>
          <a:xfrm>
            <a:off x="289267" y="252810"/>
            <a:ext cx="2659236" cy="597309"/>
          </a:xfrm>
          <a:prstGeom prst="roundRect">
            <a:avLst>
              <a:gd name="adj" fmla="val 50000"/>
            </a:avLst>
          </a:prstGeom>
          <a:gradFill flip="none" rotWithShape="1">
            <a:gsLst>
              <a:gs pos="0">
                <a:srgbClr val="ACD69B"/>
              </a:gs>
              <a:gs pos="26000">
                <a:srgbClr val="90BBBA"/>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17157315-45FC-4064-A3C0-865C861259DC}"/>
              </a:ext>
            </a:extLst>
          </p:cNvPr>
          <p:cNvSpPr txBox="1"/>
          <p:nvPr/>
        </p:nvSpPr>
        <p:spPr>
          <a:xfrm>
            <a:off x="809371" y="366798"/>
            <a:ext cx="1263237" cy="369332"/>
          </a:xfrm>
          <a:prstGeom prst="rect">
            <a:avLst/>
          </a:prstGeom>
          <a:noFill/>
        </p:spPr>
        <p:txBody>
          <a:bodyPr wrap="square" rtlCol="0">
            <a:spAutoFit/>
          </a:bodyPr>
          <a:lstStyle/>
          <a:p>
            <a:pPr algn="ctr"/>
            <a:r>
              <a:rPr lang="en-US" altLang="zh-CN" b="1" dirty="0">
                <a:solidFill>
                  <a:schemeClr val="bg1"/>
                </a:solidFill>
                <a:latin typeface="Arial" panose="020B0604020202020204" pitchFamily="34" charset="0"/>
                <a:cs typeface="Arial" panose="020B0604020202020204" pitchFamily="34" charset="0"/>
              </a:rPr>
              <a:t>Output - 1</a:t>
            </a:r>
          </a:p>
        </p:txBody>
      </p:sp>
      <p:sp>
        <p:nvSpPr>
          <p:cNvPr id="27"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B2CC9EF8-D9A3-4F0C-A917-BBE208DB7D44}"/>
              </a:ext>
            </a:extLst>
          </p:cNvPr>
          <p:cNvSpPr/>
          <p:nvPr/>
        </p:nvSpPr>
        <p:spPr>
          <a:xfrm>
            <a:off x="3249939" y="252810"/>
            <a:ext cx="5254670" cy="597309"/>
          </a:xfrm>
          <a:prstGeom prst="roundRect">
            <a:avLst>
              <a:gd name="adj" fmla="val 50000"/>
            </a:avLst>
          </a:prstGeom>
          <a:gradFill flip="none" rotWithShape="1">
            <a:gsLst>
              <a:gs pos="0">
                <a:srgbClr val="ACD69B"/>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7"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78D3C96D-6025-469F-9D13-A57DCA3A0929}"/>
              </a:ext>
            </a:extLst>
          </p:cNvPr>
          <p:cNvSpPr/>
          <p:nvPr/>
        </p:nvSpPr>
        <p:spPr>
          <a:xfrm>
            <a:off x="3586106" y="324994"/>
            <a:ext cx="11591937" cy="461665"/>
          </a:xfrm>
          <a:prstGeom prst="rect">
            <a:avLst/>
          </a:prstGeom>
        </p:spPr>
        <p:txBody>
          <a:bodyPr wrap="square">
            <a:spAutoFit/>
          </a:bodyPr>
          <a:lstStyle/>
          <a:p>
            <a:r>
              <a:rPr lang="en-GB" altLang="zh-CN" sz="2400" dirty="0">
                <a:solidFill>
                  <a:schemeClr val="bg1"/>
                </a:solidFill>
                <a:latin typeface="Calibri" panose="020F0502020204030204" pitchFamily="34" charset="0"/>
                <a:cs typeface="Calibri" panose="020F0502020204030204" pitchFamily="34" charset="0"/>
              </a:rPr>
              <a:t>From CO2 to NPP</a:t>
            </a:r>
          </a:p>
        </p:txBody>
      </p:sp>
    </p:spTree>
    <p:extLst>
      <p:ext uri="{BB962C8B-B14F-4D97-AF65-F5344CB8AC3E}">
        <p14:creationId xmlns:p14="http://schemas.microsoft.com/office/powerpoint/2010/main" val="145968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3" grpId="0" animBg="1"/>
      <p:bldP spid="14" grpId="0" animBg="1"/>
      <p:bldP spid="15" grpId="0"/>
      <p:bldP spid="16" grpId="0"/>
      <p:bldP spid="17" grpId="0"/>
      <p:bldP spid="18"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8B52D5-5804-482F-BB40-DB3301862EF6}"/>
              </a:ext>
            </a:extLst>
          </p:cNvPr>
          <p:cNvSpPr/>
          <p:nvPr/>
        </p:nvSpPr>
        <p:spPr>
          <a:xfrm>
            <a:off x="2213810" y="1556084"/>
            <a:ext cx="2999874" cy="689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mbria" panose="02040503050406030204" pitchFamily="18" charset="0"/>
              </a:rPr>
              <a:t>NPP(i,t)=u(CO2(t))</a:t>
            </a:r>
          </a:p>
        </p:txBody>
      </p:sp>
      <p:sp>
        <p:nvSpPr>
          <p:cNvPr id="4" name="Rectangle: Rounded Corners 3">
            <a:extLst>
              <a:ext uri="{FF2B5EF4-FFF2-40B4-BE49-F238E27FC236}">
                <a16:creationId xmlns:a16="http://schemas.microsoft.com/office/drawing/2014/main" id="{F86A6DE9-70CF-4C47-A81A-B1A1D27F8A03}"/>
              </a:ext>
            </a:extLst>
          </p:cNvPr>
          <p:cNvSpPr/>
          <p:nvPr/>
        </p:nvSpPr>
        <p:spPr>
          <a:xfrm>
            <a:off x="12175958" y="2919662"/>
            <a:ext cx="4387511" cy="12833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a:solidFill>
                  <a:prstClr val="white"/>
                </a:solidFill>
                <a:latin typeface="Cambria" panose="02040503050406030204" pitchFamily="18" charset="0"/>
              </a:rPr>
              <a:t>Cveg(i,t+1)= Cveg(i,t)+NPP- Flux</a:t>
            </a:r>
            <a:r>
              <a:rPr lang="en-GB" sz="2400" baseline="-25000" dirty="0">
                <a:solidFill>
                  <a:prstClr val="white"/>
                </a:solidFill>
                <a:latin typeface="Cambria" panose="02040503050406030204" pitchFamily="18" charset="0"/>
              </a:rPr>
              <a:t>VegToSoil</a:t>
            </a:r>
            <a:endParaRPr lang="en-GB" dirty="0"/>
          </a:p>
        </p:txBody>
      </p:sp>
      <p:sp>
        <p:nvSpPr>
          <p:cNvPr id="5" name="Rectangle: Rounded Corners 4">
            <a:extLst>
              <a:ext uri="{FF2B5EF4-FFF2-40B4-BE49-F238E27FC236}">
                <a16:creationId xmlns:a16="http://schemas.microsoft.com/office/drawing/2014/main" id="{67D5810A-5140-46C7-92C9-6871EAC9D448}"/>
              </a:ext>
            </a:extLst>
          </p:cNvPr>
          <p:cNvSpPr/>
          <p:nvPr/>
        </p:nvSpPr>
        <p:spPr>
          <a:xfrm>
            <a:off x="6809871" y="1556084"/>
            <a:ext cx="4676275" cy="689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mbria" panose="02040503050406030204" pitchFamily="18" charset="0"/>
              </a:rPr>
              <a:t>Flux</a:t>
            </a:r>
            <a:r>
              <a:rPr lang="en-GB" sz="2400" baseline="-25000" dirty="0">
                <a:latin typeface="Cambria" panose="02040503050406030204" pitchFamily="18" charset="0"/>
              </a:rPr>
              <a:t>VegToSoil</a:t>
            </a:r>
            <a:r>
              <a:rPr lang="en-GB" sz="2400" dirty="0">
                <a:latin typeface="Cambria" panose="02040503050406030204" pitchFamily="18" charset="0"/>
              </a:rPr>
              <a:t>(i,t)=K1(i)*Cveg(i,t)</a:t>
            </a:r>
          </a:p>
        </p:txBody>
      </p:sp>
      <p:grpSp>
        <p:nvGrpSpPr>
          <p:cNvPr id="9" name="Group 8">
            <a:extLst>
              <a:ext uri="{FF2B5EF4-FFF2-40B4-BE49-F238E27FC236}">
                <a16:creationId xmlns:a16="http://schemas.microsoft.com/office/drawing/2014/main" id="{28D2960A-9CB8-4B45-B50C-D2B32B167A46}"/>
              </a:ext>
            </a:extLst>
          </p:cNvPr>
          <p:cNvGrpSpPr/>
          <p:nvPr/>
        </p:nvGrpSpPr>
        <p:grpSpPr>
          <a:xfrm>
            <a:off x="3270741" y="4796589"/>
            <a:ext cx="8054983" cy="689810"/>
            <a:chOff x="5805396" y="3657599"/>
            <a:chExt cx="8054983" cy="689810"/>
          </a:xfrm>
        </p:grpSpPr>
        <p:sp>
          <p:nvSpPr>
            <p:cNvPr id="8" name="Rectangle: Rounded Corners 7">
              <a:extLst>
                <a:ext uri="{FF2B5EF4-FFF2-40B4-BE49-F238E27FC236}">
                  <a16:creationId xmlns:a16="http://schemas.microsoft.com/office/drawing/2014/main" id="{197564EF-506E-422A-BC34-317080CDAF41}"/>
                </a:ext>
              </a:extLst>
            </p:cNvPr>
            <p:cNvSpPr/>
            <p:nvPr/>
          </p:nvSpPr>
          <p:spPr>
            <a:xfrm>
              <a:off x="5805396" y="3657599"/>
              <a:ext cx="8054983" cy="68981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latin typeface="Cambria" panose="02040503050406030204" pitchFamily="18" charset="0"/>
              </a:endParaRPr>
            </a:p>
          </p:txBody>
        </p:sp>
        <p:pic>
          <p:nvPicPr>
            <p:cNvPr id="1030" name="Picture 6" descr="C:\Users\HZ4918\AppData\Local\Temp\ConnectorClipboard432415940101690647\image15589045903750.png">
              <a:extLst>
                <a:ext uri="{FF2B5EF4-FFF2-40B4-BE49-F238E27FC236}">
                  <a16:creationId xmlns:a16="http://schemas.microsoft.com/office/drawing/2014/main" id="{082F8DFB-8512-42FD-BF6E-05FC3EC4D94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242162" y="3845090"/>
              <a:ext cx="6879483" cy="40707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99444328-3200-49F7-ACB0-A50D61885011}"/>
              </a:ext>
            </a:extLst>
          </p:cNvPr>
          <p:cNvSpPr/>
          <p:nvPr/>
        </p:nvSpPr>
        <p:spPr>
          <a:xfrm>
            <a:off x="4831057" y="8406064"/>
            <a:ext cx="4387511" cy="128336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a:solidFill>
                  <a:prstClr val="white"/>
                </a:solidFill>
                <a:latin typeface="Cambria" panose="02040503050406030204" pitchFamily="18" charset="0"/>
              </a:rPr>
              <a:t>Csoil(i,t+1)= Csoil(i,t)+ Flux</a:t>
            </a:r>
            <a:r>
              <a:rPr lang="en-GB" sz="2400" baseline="-25000">
                <a:solidFill>
                  <a:prstClr val="white"/>
                </a:solidFill>
                <a:latin typeface="Cambria" panose="02040503050406030204" pitchFamily="18" charset="0"/>
              </a:rPr>
              <a:t>VegToSoil</a:t>
            </a:r>
            <a:r>
              <a:rPr lang="en-GB" sz="2400">
                <a:solidFill>
                  <a:prstClr val="white"/>
                </a:solidFill>
                <a:latin typeface="Cambria" panose="02040503050406030204" pitchFamily="18" charset="0"/>
              </a:rPr>
              <a:t> - SoilRespiration</a:t>
            </a:r>
            <a:endParaRPr lang="en-GB" dirty="0"/>
          </a:p>
        </p:txBody>
      </p:sp>
      <p:sp>
        <p:nvSpPr>
          <p:cNvPr id="17" name="Rectangle: Rounded Corners 16">
            <a:extLst>
              <a:ext uri="{FF2B5EF4-FFF2-40B4-BE49-F238E27FC236}">
                <a16:creationId xmlns:a16="http://schemas.microsoft.com/office/drawing/2014/main" id="{217A92AD-70C7-4D60-AEDA-89D123C41F96}"/>
              </a:ext>
            </a:extLst>
          </p:cNvPr>
          <p:cNvSpPr/>
          <p:nvPr/>
        </p:nvSpPr>
        <p:spPr>
          <a:xfrm>
            <a:off x="7431242" y="6609348"/>
            <a:ext cx="8054983" cy="689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ambria" panose="02040503050406030204" pitchFamily="18" charset="0"/>
              </a:rPr>
              <a:t>LandSink (i,t)= NPP(i,t) – SoilRespiration(i,t)</a:t>
            </a:r>
          </a:p>
        </p:txBody>
      </p:sp>
      <p:sp>
        <p:nvSpPr>
          <p:cNvPr id="11" name="Arrow: Right 10">
            <a:extLst>
              <a:ext uri="{FF2B5EF4-FFF2-40B4-BE49-F238E27FC236}">
                <a16:creationId xmlns:a16="http://schemas.microsoft.com/office/drawing/2014/main" id="{851724A7-9BD1-436B-BC1C-28AF18463CFC}"/>
              </a:ext>
            </a:extLst>
          </p:cNvPr>
          <p:cNvSpPr/>
          <p:nvPr/>
        </p:nvSpPr>
        <p:spPr>
          <a:xfrm>
            <a:off x="5486399" y="1828798"/>
            <a:ext cx="1010653" cy="216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Right 28">
            <a:extLst>
              <a:ext uri="{FF2B5EF4-FFF2-40B4-BE49-F238E27FC236}">
                <a16:creationId xmlns:a16="http://schemas.microsoft.com/office/drawing/2014/main" id="{2958B161-663E-4AB4-9912-23FE0DED84FD}"/>
              </a:ext>
            </a:extLst>
          </p:cNvPr>
          <p:cNvSpPr/>
          <p:nvPr/>
        </p:nvSpPr>
        <p:spPr>
          <a:xfrm rot="2792208">
            <a:off x="11401922" y="2475840"/>
            <a:ext cx="1010653" cy="278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Right 29">
            <a:extLst>
              <a:ext uri="{FF2B5EF4-FFF2-40B4-BE49-F238E27FC236}">
                <a16:creationId xmlns:a16="http://schemas.microsoft.com/office/drawing/2014/main" id="{82E4EA4F-A99A-466C-A720-FA40E78BC7C2}"/>
              </a:ext>
            </a:extLst>
          </p:cNvPr>
          <p:cNvSpPr/>
          <p:nvPr/>
        </p:nvSpPr>
        <p:spPr>
          <a:xfrm rot="8107839">
            <a:off x="11214417" y="4372816"/>
            <a:ext cx="1010653" cy="278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rrow: Right 30">
            <a:extLst>
              <a:ext uri="{FF2B5EF4-FFF2-40B4-BE49-F238E27FC236}">
                <a16:creationId xmlns:a16="http://schemas.microsoft.com/office/drawing/2014/main" id="{9969E157-CB8B-4D65-BA0A-E4585FBB927A}"/>
              </a:ext>
            </a:extLst>
          </p:cNvPr>
          <p:cNvSpPr/>
          <p:nvPr/>
        </p:nvSpPr>
        <p:spPr>
          <a:xfrm rot="5400000">
            <a:off x="5652939" y="6855609"/>
            <a:ext cx="2727161" cy="261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C514FFAF-D107-4B09-A8AE-1D1F241481DE}"/>
              </a:ext>
            </a:extLst>
          </p:cNvPr>
          <p:cNvSpPr/>
          <p:nvPr/>
        </p:nvSpPr>
        <p:spPr>
          <a:xfrm>
            <a:off x="1397559" y="2406316"/>
            <a:ext cx="3276331" cy="7234990"/>
          </a:xfrm>
          <a:custGeom>
            <a:avLst/>
            <a:gdLst>
              <a:gd name="connsiteX0" fmla="*/ 3276331 w 3276331"/>
              <a:gd name="connsiteY0" fmla="*/ 7234990 h 7234990"/>
              <a:gd name="connsiteX1" fmla="*/ 132079 w 3276331"/>
              <a:gd name="connsiteY1" fmla="*/ 4539916 h 7234990"/>
              <a:gd name="connsiteX2" fmla="*/ 886058 w 3276331"/>
              <a:gd name="connsiteY2" fmla="*/ 0 h 7234990"/>
            </a:gdLst>
            <a:ahLst/>
            <a:cxnLst>
              <a:cxn ang="0">
                <a:pos x="connsiteX0" y="connsiteY0"/>
              </a:cxn>
              <a:cxn ang="0">
                <a:pos x="connsiteX1" y="connsiteY1"/>
              </a:cxn>
              <a:cxn ang="0">
                <a:pos x="connsiteX2" y="connsiteY2"/>
              </a:cxn>
            </a:cxnLst>
            <a:rect l="l" t="t" r="r" b="b"/>
            <a:pathLst>
              <a:path w="3276331" h="7234990">
                <a:moveTo>
                  <a:pt x="3276331" y="7234990"/>
                </a:moveTo>
                <a:cubicBezTo>
                  <a:pt x="1903394" y="6490369"/>
                  <a:pt x="530458" y="5745748"/>
                  <a:pt x="132079" y="4539916"/>
                </a:cubicBezTo>
                <a:cubicBezTo>
                  <a:pt x="-266300" y="3334084"/>
                  <a:pt x="309879" y="1667042"/>
                  <a:pt x="88605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Isosceles Triangle 32">
            <a:extLst>
              <a:ext uri="{FF2B5EF4-FFF2-40B4-BE49-F238E27FC236}">
                <a16:creationId xmlns:a16="http://schemas.microsoft.com/office/drawing/2014/main" id="{F098D21F-9799-4F7B-8793-D6732F35D16A}"/>
              </a:ext>
            </a:extLst>
          </p:cNvPr>
          <p:cNvSpPr/>
          <p:nvPr/>
        </p:nvSpPr>
        <p:spPr>
          <a:xfrm rot="1542408">
            <a:off x="2110760" y="2310063"/>
            <a:ext cx="288758" cy="1925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32828F5-C030-4498-A4BF-3281DF1253F8}"/>
              </a:ext>
            </a:extLst>
          </p:cNvPr>
          <p:cNvSpPr txBox="1"/>
          <p:nvPr/>
        </p:nvSpPr>
        <p:spPr>
          <a:xfrm>
            <a:off x="1086280" y="4118238"/>
            <a:ext cx="1188980" cy="369332"/>
          </a:xfrm>
          <a:prstGeom prst="rect">
            <a:avLst/>
          </a:prstGeom>
          <a:noFill/>
        </p:spPr>
        <p:txBody>
          <a:bodyPr wrap="none" rtlCol="0">
            <a:spAutoFit/>
          </a:bodyPr>
          <a:lstStyle/>
          <a:p>
            <a:r>
              <a:rPr lang="en-GB" dirty="0"/>
              <a:t>Next   year</a:t>
            </a:r>
          </a:p>
        </p:txBody>
      </p:sp>
      <p:sp>
        <p:nvSpPr>
          <p:cNvPr id="21"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293F8BF9-4551-48AB-AFF7-1F2D70C1483E}"/>
              </a:ext>
            </a:extLst>
          </p:cNvPr>
          <p:cNvSpPr/>
          <p:nvPr/>
        </p:nvSpPr>
        <p:spPr>
          <a:xfrm>
            <a:off x="289267" y="252810"/>
            <a:ext cx="2659236" cy="597309"/>
          </a:xfrm>
          <a:prstGeom prst="roundRect">
            <a:avLst>
              <a:gd name="adj" fmla="val 50000"/>
            </a:avLst>
          </a:prstGeom>
          <a:gradFill flip="none" rotWithShape="1">
            <a:gsLst>
              <a:gs pos="0">
                <a:srgbClr val="ACD69B"/>
              </a:gs>
              <a:gs pos="26000">
                <a:srgbClr val="90BBBA"/>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文本框 5"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6B3EBE3D-19AA-4F53-AA54-B23ADC7419D3}"/>
              </a:ext>
            </a:extLst>
          </p:cNvPr>
          <p:cNvSpPr txBox="1"/>
          <p:nvPr/>
        </p:nvSpPr>
        <p:spPr>
          <a:xfrm>
            <a:off x="357510" y="366798"/>
            <a:ext cx="2344439" cy="369332"/>
          </a:xfrm>
          <a:prstGeom prst="rect">
            <a:avLst/>
          </a:prstGeom>
          <a:noFill/>
        </p:spPr>
        <p:txBody>
          <a:bodyPr wrap="square" rtlCol="0">
            <a:spAutoFit/>
          </a:bodyPr>
          <a:lstStyle/>
          <a:p>
            <a:pPr algn="ctr"/>
            <a:r>
              <a:rPr lang="en-US" altLang="zh-CN" b="1" dirty="0">
                <a:solidFill>
                  <a:schemeClr val="bg1"/>
                </a:solidFill>
                <a:latin typeface="Arial" panose="020B0604020202020204" pitchFamily="34" charset="0"/>
                <a:cs typeface="Arial" panose="020B0604020202020204" pitchFamily="34" charset="0"/>
              </a:rPr>
              <a:t>Model structure</a:t>
            </a:r>
          </a:p>
        </p:txBody>
      </p:sp>
      <p:sp>
        <p:nvSpPr>
          <p:cNvPr id="23" name="圆角矩形 63"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EA8F68A4-93F1-44E8-9001-0C4962EDD14B}"/>
              </a:ext>
            </a:extLst>
          </p:cNvPr>
          <p:cNvSpPr/>
          <p:nvPr/>
        </p:nvSpPr>
        <p:spPr>
          <a:xfrm>
            <a:off x="3249939" y="252810"/>
            <a:ext cx="5254670" cy="597309"/>
          </a:xfrm>
          <a:prstGeom prst="roundRect">
            <a:avLst>
              <a:gd name="adj" fmla="val 50000"/>
            </a:avLst>
          </a:prstGeom>
          <a:gradFill flip="none" rotWithShape="1">
            <a:gsLst>
              <a:gs pos="0">
                <a:srgbClr val="ACD69B"/>
              </a:gs>
              <a:gs pos="100000">
                <a:srgbClr val="327F9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7" descr="e7d195523061f1c02e66e4f24090f95771f2a25398b4c6a397210DEF3B34B42E7CAE3753A3E55670C5C5B393DCCD8D49F265F3A29442F2D10D421F974AABEA3384308323DA72972389F1817D14B0E6005A86CA588D08D907075C529620AE54F1A507080E884C023CF8BAE4FCC5969A7B7D0D35ABF9141858D1AB1C6B21D2FFAF6E2888E10415935307BE2DB2428F4073">
            <a:extLst>
              <a:ext uri="{FF2B5EF4-FFF2-40B4-BE49-F238E27FC236}">
                <a16:creationId xmlns:a16="http://schemas.microsoft.com/office/drawing/2014/main" id="{C3FB15A5-A55F-42B2-9824-110B0D8E2286}"/>
              </a:ext>
            </a:extLst>
          </p:cNvPr>
          <p:cNvSpPr/>
          <p:nvPr/>
        </p:nvSpPr>
        <p:spPr>
          <a:xfrm>
            <a:off x="3586106" y="324994"/>
            <a:ext cx="11591937" cy="461665"/>
          </a:xfrm>
          <a:prstGeom prst="rect">
            <a:avLst/>
          </a:prstGeom>
        </p:spPr>
        <p:txBody>
          <a:bodyPr wrap="square">
            <a:spAutoFit/>
          </a:bodyPr>
          <a:lstStyle/>
          <a:p>
            <a:r>
              <a:rPr lang="en-GB" altLang="zh-CN" sz="2400" dirty="0">
                <a:solidFill>
                  <a:schemeClr val="bg1"/>
                </a:solidFill>
                <a:latin typeface="Calibri" panose="020F0502020204030204" pitchFamily="34" charset="0"/>
                <a:cs typeface="Calibri" panose="020F0502020204030204" pitchFamily="34" charset="0"/>
              </a:rPr>
              <a:t>All equations in </a:t>
            </a:r>
            <a:r>
              <a:rPr lang="en-GB" altLang="zh-CN" sz="2400" dirty="0" err="1">
                <a:solidFill>
                  <a:schemeClr val="bg1"/>
                </a:solidFill>
                <a:latin typeface="Calibri" panose="020F0502020204030204" pitchFamily="34" charset="0"/>
                <a:cs typeface="Calibri" panose="020F0502020204030204" pitchFamily="34" charset="0"/>
              </a:rPr>
              <a:t>u_model</a:t>
            </a:r>
            <a:endParaRPr lang="en-GB" altLang="zh-CN"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862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15D04A9-9054-47D8-9E3E-4AEC60C25575}"/>
              </a:ext>
            </a:extLst>
          </p:cNvPr>
          <p:cNvSpPr/>
          <p:nvPr/>
        </p:nvSpPr>
        <p:spPr>
          <a:xfrm>
            <a:off x="1938507" y="4865918"/>
            <a:ext cx="4005064" cy="2967441"/>
          </a:xfrm>
          <a:prstGeom prst="roundRect">
            <a:avLst/>
          </a:prstGeom>
          <a:ln w="38100">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622" dirty="0"/>
              <a:t>Vegetation turnover rate</a:t>
            </a:r>
          </a:p>
        </p:txBody>
      </p:sp>
      <p:sp>
        <p:nvSpPr>
          <p:cNvPr id="5" name="Rectangle: Rounded Corners 4">
            <a:extLst>
              <a:ext uri="{FF2B5EF4-FFF2-40B4-BE49-F238E27FC236}">
                <a16:creationId xmlns:a16="http://schemas.microsoft.com/office/drawing/2014/main" id="{0631B07E-76D8-4A35-9DA5-2A3E24289193}"/>
              </a:ext>
            </a:extLst>
          </p:cNvPr>
          <p:cNvSpPr/>
          <p:nvPr/>
        </p:nvSpPr>
        <p:spPr>
          <a:xfrm>
            <a:off x="9042950" y="5379471"/>
            <a:ext cx="5061964" cy="1899327"/>
          </a:xfrm>
          <a:prstGeom prst="roundRect">
            <a:avLst/>
          </a:prstGeom>
          <a:solidFill>
            <a:schemeClr val="accent4">
              <a:lumMod val="5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4622" dirty="0"/>
              <a:t>S</a:t>
            </a:r>
            <a:r>
              <a:rPr lang="en-US" altLang="zh-CN" sz="4622" dirty="0"/>
              <a:t>oil turnover rate</a:t>
            </a:r>
            <a:endParaRPr lang="zh-CN" altLang="en-US" sz="4622" dirty="0"/>
          </a:p>
        </p:txBody>
      </p:sp>
      <p:cxnSp>
        <p:nvCxnSpPr>
          <p:cNvPr id="7" name="Straight Arrow Connector 6">
            <a:extLst>
              <a:ext uri="{FF2B5EF4-FFF2-40B4-BE49-F238E27FC236}">
                <a16:creationId xmlns:a16="http://schemas.microsoft.com/office/drawing/2014/main" id="{1A70DE06-980C-42B2-ABD6-5120991A81A0}"/>
              </a:ext>
            </a:extLst>
          </p:cNvPr>
          <p:cNvCxnSpPr>
            <a:cxnSpLocks/>
            <a:endCxn id="4" idx="1"/>
          </p:cNvCxnSpPr>
          <p:nvPr/>
        </p:nvCxnSpPr>
        <p:spPr>
          <a:xfrm>
            <a:off x="457200" y="6346389"/>
            <a:ext cx="1481307" cy="3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3C260B-CE14-4085-9051-5E920B95E3F0}"/>
              </a:ext>
            </a:extLst>
          </p:cNvPr>
          <p:cNvSpPr txBox="1"/>
          <p:nvPr/>
        </p:nvSpPr>
        <p:spPr>
          <a:xfrm>
            <a:off x="505895" y="5371934"/>
            <a:ext cx="1618142" cy="803618"/>
          </a:xfrm>
          <a:prstGeom prst="rect">
            <a:avLst/>
          </a:prstGeom>
          <a:noFill/>
        </p:spPr>
        <p:txBody>
          <a:bodyPr wrap="square" rtlCol="0">
            <a:spAutoFit/>
          </a:bodyPr>
          <a:lstStyle/>
          <a:p>
            <a:r>
              <a:rPr lang="en-US" altLang="zh-CN" sz="4622" dirty="0"/>
              <a:t>NPP</a:t>
            </a:r>
            <a:endParaRPr lang="zh-CN" altLang="en-US" sz="4622" dirty="0"/>
          </a:p>
        </p:txBody>
      </p:sp>
      <p:cxnSp>
        <p:nvCxnSpPr>
          <p:cNvPr id="14" name="Straight Arrow Connector 13">
            <a:extLst>
              <a:ext uri="{FF2B5EF4-FFF2-40B4-BE49-F238E27FC236}">
                <a16:creationId xmlns:a16="http://schemas.microsoft.com/office/drawing/2014/main" id="{B1E6FBE7-A704-4547-89B9-4B59892F2B17}"/>
              </a:ext>
            </a:extLst>
          </p:cNvPr>
          <p:cNvCxnSpPr>
            <a:cxnSpLocks/>
            <a:stCxn id="4" idx="3"/>
            <a:endCxn id="5" idx="1"/>
          </p:cNvCxnSpPr>
          <p:nvPr/>
        </p:nvCxnSpPr>
        <p:spPr>
          <a:xfrm flipV="1">
            <a:off x="5943571" y="6329135"/>
            <a:ext cx="3099379" cy="205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708097-6614-403F-8DC9-603DF1E331E8}"/>
              </a:ext>
            </a:extLst>
          </p:cNvPr>
          <p:cNvSpPr txBox="1"/>
          <p:nvPr/>
        </p:nvSpPr>
        <p:spPr>
          <a:xfrm>
            <a:off x="6242997" y="5720695"/>
            <a:ext cx="4281395" cy="1754326"/>
          </a:xfrm>
          <a:prstGeom prst="rect">
            <a:avLst/>
          </a:prstGeom>
          <a:noFill/>
        </p:spPr>
        <p:txBody>
          <a:bodyPr wrap="square" rtlCol="0">
            <a:spAutoFit/>
          </a:bodyPr>
          <a:lstStyle/>
          <a:p>
            <a:r>
              <a:rPr lang="en-US" altLang="zh-CN" sz="3600" dirty="0"/>
              <a:t>Flux from</a:t>
            </a:r>
          </a:p>
          <a:p>
            <a:r>
              <a:rPr lang="en-US" altLang="zh-CN" sz="3600" dirty="0"/>
              <a:t>vegetation</a:t>
            </a:r>
          </a:p>
          <a:p>
            <a:r>
              <a:rPr lang="en-US" altLang="zh-CN" sz="3600" dirty="0"/>
              <a:t>to soil (</a:t>
            </a:r>
            <a:r>
              <a:rPr lang="en-US" altLang="zh-CN" sz="3600" dirty="0" err="1"/>
              <a:t>fVS</a:t>
            </a:r>
            <a:r>
              <a:rPr lang="en-US" altLang="zh-CN" sz="3600" dirty="0"/>
              <a:t>) </a:t>
            </a:r>
            <a:endParaRPr lang="zh-CN" altLang="en-US" sz="3600" dirty="0"/>
          </a:p>
        </p:txBody>
      </p:sp>
      <p:cxnSp>
        <p:nvCxnSpPr>
          <p:cNvPr id="26" name="Straight Arrow Connector 25">
            <a:extLst>
              <a:ext uri="{FF2B5EF4-FFF2-40B4-BE49-F238E27FC236}">
                <a16:creationId xmlns:a16="http://schemas.microsoft.com/office/drawing/2014/main" id="{5F0CE9E9-C0D6-4B39-9282-0208CC03F64D}"/>
              </a:ext>
            </a:extLst>
          </p:cNvPr>
          <p:cNvCxnSpPr>
            <a:cxnSpLocks/>
          </p:cNvCxnSpPr>
          <p:nvPr/>
        </p:nvCxnSpPr>
        <p:spPr>
          <a:xfrm>
            <a:off x="14104914" y="6245737"/>
            <a:ext cx="317947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2EF863D-E775-4393-9235-39E3A18D1BC3}"/>
              </a:ext>
            </a:extLst>
          </p:cNvPr>
          <p:cNvSpPr txBox="1"/>
          <p:nvPr/>
        </p:nvSpPr>
        <p:spPr>
          <a:xfrm>
            <a:off x="14219827" y="5537228"/>
            <a:ext cx="3295078" cy="1323439"/>
          </a:xfrm>
          <a:prstGeom prst="rect">
            <a:avLst/>
          </a:prstGeom>
          <a:noFill/>
        </p:spPr>
        <p:txBody>
          <a:bodyPr wrap="square" rtlCol="0">
            <a:spAutoFit/>
          </a:bodyPr>
          <a:lstStyle/>
          <a:p>
            <a:r>
              <a:rPr lang="en-US" altLang="zh-CN" sz="4000" dirty="0"/>
              <a:t>Heterotrophic respiration(Rh)</a:t>
            </a:r>
            <a:endParaRPr lang="zh-CN" altLang="en-US" sz="4000" dirty="0"/>
          </a:p>
        </p:txBody>
      </p:sp>
      <p:cxnSp>
        <p:nvCxnSpPr>
          <p:cNvPr id="31" name="Straight Connector 30">
            <a:extLst>
              <a:ext uri="{FF2B5EF4-FFF2-40B4-BE49-F238E27FC236}">
                <a16:creationId xmlns:a16="http://schemas.microsoft.com/office/drawing/2014/main" id="{20FC6815-9025-4A3C-97A6-390E940F38D3}"/>
              </a:ext>
            </a:extLst>
          </p:cNvPr>
          <p:cNvCxnSpPr>
            <a:cxnSpLocks/>
          </p:cNvCxnSpPr>
          <p:nvPr/>
        </p:nvCxnSpPr>
        <p:spPr>
          <a:xfrm>
            <a:off x="28545523" y="-2661986"/>
            <a:ext cx="0" cy="167653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A396895-EAF9-422E-B4BC-4575408FEB93}"/>
              </a:ext>
            </a:extLst>
          </p:cNvPr>
          <p:cNvCxnSpPr>
            <a:cxnSpLocks/>
          </p:cNvCxnSpPr>
          <p:nvPr/>
        </p:nvCxnSpPr>
        <p:spPr>
          <a:xfrm flipV="1">
            <a:off x="1183249" y="1210867"/>
            <a:ext cx="356793" cy="416860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3F10ADC-2FD3-4B37-A867-67DB596676A5}"/>
              </a:ext>
            </a:extLst>
          </p:cNvPr>
          <p:cNvSpPr txBox="1"/>
          <p:nvPr/>
        </p:nvSpPr>
        <p:spPr>
          <a:xfrm>
            <a:off x="68085" y="256759"/>
            <a:ext cx="6925754" cy="954107"/>
          </a:xfrm>
          <a:prstGeom prst="rect">
            <a:avLst/>
          </a:prstGeom>
          <a:solidFill>
            <a:schemeClr val="bg1">
              <a:lumMod val="85000"/>
            </a:schemeClr>
          </a:solidFill>
        </p:spPr>
        <p:txBody>
          <a:bodyPr wrap="square" rtlCol="0">
            <a:spAutoFit/>
          </a:bodyPr>
          <a:lstStyle/>
          <a:p>
            <a:r>
              <a:rPr lang="en-US" altLang="zh-CN" sz="2800" dirty="0"/>
              <a:t>There are three NPP inputs in this dissertation:</a:t>
            </a:r>
          </a:p>
          <a:p>
            <a:r>
              <a:rPr lang="en-US" altLang="zh-CN" sz="2800" dirty="0"/>
              <a:t>Terrer-BP; P-model-NPP; TRENDY-NPP</a:t>
            </a:r>
          </a:p>
        </p:txBody>
      </p:sp>
      <p:cxnSp>
        <p:nvCxnSpPr>
          <p:cNvPr id="35" name="Straight Connector 34">
            <a:extLst>
              <a:ext uri="{FF2B5EF4-FFF2-40B4-BE49-F238E27FC236}">
                <a16:creationId xmlns:a16="http://schemas.microsoft.com/office/drawing/2014/main" id="{3B74083E-C82A-47A9-AFEB-677D90D207B5}"/>
              </a:ext>
            </a:extLst>
          </p:cNvPr>
          <p:cNvCxnSpPr>
            <a:cxnSpLocks/>
          </p:cNvCxnSpPr>
          <p:nvPr/>
        </p:nvCxnSpPr>
        <p:spPr>
          <a:xfrm flipV="1">
            <a:off x="7271601" y="4847976"/>
            <a:ext cx="81378" cy="91171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1680EAC-E1D7-4887-A871-F2120C4BEB8F}"/>
              </a:ext>
            </a:extLst>
          </p:cNvPr>
          <p:cNvSpPr txBox="1"/>
          <p:nvPr/>
        </p:nvSpPr>
        <p:spPr>
          <a:xfrm>
            <a:off x="6164777" y="3581594"/>
            <a:ext cx="2676028" cy="1569660"/>
          </a:xfrm>
          <a:prstGeom prst="rect">
            <a:avLst/>
          </a:prstGeom>
          <a:solidFill>
            <a:schemeClr val="bg1">
              <a:lumMod val="95000"/>
            </a:schemeClr>
          </a:solidFill>
        </p:spPr>
        <p:txBody>
          <a:bodyPr wrap="square" rtlCol="0">
            <a:spAutoFit/>
          </a:bodyPr>
          <a:lstStyle/>
          <a:p>
            <a:r>
              <a:rPr lang="en-US" altLang="zh-CN" sz="3200" dirty="0"/>
              <a:t>Calculated by:</a:t>
            </a:r>
          </a:p>
          <a:p>
            <a:r>
              <a:rPr lang="en-US" altLang="zh-CN" sz="3200" dirty="0"/>
              <a:t>Vege Turnover rate </a:t>
            </a:r>
          </a:p>
        </p:txBody>
      </p:sp>
      <p:cxnSp>
        <p:nvCxnSpPr>
          <p:cNvPr id="38" name="Straight Connector 37">
            <a:extLst>
              <a:ext uri="{FF2B5EF4-FFF2-40B4-BE49-F238E27FC236}">
                <a16:creationId xmlns:a16="http://schemas.microsoft.com/office/drawing/2014/main" id="{244CC38F-FAC7-4DFA-933C-DFB2F9C435DC}"/>
              </a:ext>
            </a:extLst>
          </p:cNvPr>
          <p:cNvCxnSpPr>
            <a:cxnSpLocks/>
          </p:cNvCxnSpPr>
          <p:nvPr/>
        </p:nvCxnSpPr>
        <p:spPr>
          <a:xfrm flipV="1">
            <a:off x="11612191" y="4016201"/>
            <a:ext cx="0" cy="136327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82EC56E-46F7-4B8D-8281-5AC60BFD1961}"/>
              </a:ext>
            </a:extLst>
          </p:cNvPr>
          <p:cNvSpPr txBox="1"/>
          <p:nvPr/>
        </p:nvSpPr>
        <p:spPr>
          <a:xfrm>
            <a:off x="9403312" y="3456749"/>
            <a:ext cx="4254008" cy="584775"/>
          </a:xfrm>
          <a:prstGeom prst="rect">
            <a:avLst/>
          </a:prstGeom>
          <a:solidFill>
            <a:schemeClr val="bg1">
              <a:lumMod val="85000"/>
            </a:schemeClr>
          </a:solidFill>
        </p:spPr>
        <p:txBody>
          <a:bodyPr wrap="square" rtlCol="0">
            <a:spAutoFit/>
          </a:bodyPr>
          <a:lstStyle/>
          <a:p>
            <a:r>
              <a:rPr lang="en-GB" altLang="zh-CN" sz="3200" dirty="0"/>
              <a:t>Calculated in “Spin-up”</a:t>
            </a:r>
            <a:endParaRPr lang="en-US" altLang="zh-CN" sz="3200" dirty="0"/>
          </a:p>
        </p:txBody>
      </p:sp>
      <p:sp>
        <p:nvSpPr>
          <p:cNvPr id="39" name="TextBox 38">
            <a:extLst>
              <a:ext uri="{FF2B5EF4-FFF2-40B4-BE49-F238E27FC236}">
                <a16:creationId xmlns:a16="http://schemas.microsoft.com/office/drawing/2014/main" id="{CAEF81C4-8731-474B-8E3E-90084E1BE0A8}"/>
              </a:ext>
            </a:extLst>
          </p:cNvPr>
          <p:cNvSpPr txBox="1"/>
          <p:nvPr/>
        </p:nvSpPr>
        <p:spPr>
          <a:xfrm>
            <a:off x="0" y="8695134"/>
            <a:ext cx="16325839"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GB" altLang="zh-CN" sz="3600" dirty="0">
                <a:solidFill>
                  <a:schemeClr val="bg1"/>
                </a:solidFill>
              </a:rPr>
              <a:t>Spin-up: Assume steady state in 1903</a:t>
            </a:r>
          </a:p>
          <a:p>
            <a:r>
              <a:rPr lang="en-GB" altLang="zh-CN" sz="3600" dirty="0">
                <a:solidFill>
                  <a:schemeClr val="bg1"/>
                </a:solidFill>
              </a:rPr>
              <a:t>Land sink (NEP)=NPP-Rh</a:t>
            </a:r>
            <a:endParaRPr lang="zh-CN" altLang="en-US" sz="3600" dirty="0">
              <a:solidFill>
                <a:schemeClr val="bg1"/>
              </a:solidFill>
            </a:endParaRPr>
          </a:p>
        </p:txBody>
      </p:sp>
      <p:cxnSp>
        <p:nvCxnSpPr>
          <p:cNvPr id="18" name="Straight Connector 34">
            <a:extLst>
              <a:ext uri="{FF2B5EF4-FFF2-40B4-BE49-F238E27FC236}">
                <a16:creationId xmlns:a16="http://schemas.microsoft.com/office/drawing/2014/main" id="{9D1B196D-7366-42E6-8848-79C2C79EDD32}"/>
              </a:ext>
            </a:extLst>
          </p:cNvPr>
          <p:cNvCxnSpPr>
            <a:cxnSpLocks/>
          </p:cNvCxnSpPr>
          <p:nvPr/>
        </p:nvCxnSpPr>
        <p:spPr>
          <a:xfrm flipV="1">
            <a:off x="3728081" y="3402781"/>
            <a:ext cx="0" cy="1445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36">
            <a:extLst>
              <a:ext uri="{FF2B5EF4-FFF2-40B4-BE49-F238E27FC236}">
                <a16:creationId xmlns:a16="http://schemas.microsoft.com/office/drawing/2014/main" id="{CE33D291-8C36-42E1-AE11-20E8210FD05F}"/>
              </a:ext>
            </a:extLst>
          </p:cNvPr>
          <p:cNvSpPr txBox="1"/>
          <p:nvPr/>
        </p:nvSpPr>
        <p:spPr>
          <a:xfrm>
            <a:off x="2464496" y="2325563"/>
            <a:ext cx="3105023" cy="1261884"/>
          </a:xfrm>
          <a:prstGeom prst="rect">
            <a:avLst/>
          </a:prstGeom>
          <a:solidFill>
            <a:schemeClr val="bg1">
              <a:lumMod val="95000"/>
            </a:schemeClr>
          </a:solidFill>
        </p:spPr>
        <p:txBody>
          <a:bodyPr wrap="square" rtlCol="0">
            <a:spAutoFit/>
          </a:bodyPr>
          <a:lstStyle/>
          <a:p>
            <a:r>
              <a:rPr lang="en-US" altLang="zh-CN" sz="2800" dirty="0"/>
              <a:t>Calculated by:</a:t>
            </a:r>
          </a:p>
          <a:p>
            <a:r>
              <a:rPr lang="en-US" altLang="zh-CN" sz="2400" dirty="0"/>
              <a:t>NPP in 1903 divided by </a:t>
            </a:r>
            <a:r>
              <a:rPr lang="en-US" altLang="zh-CN" sz="2400" dirty="0" err="1"/>
              <a:t>Cveg</a:t>
            </a:r>
            <a:r>
              <a:rPr lang="en-US" altLang="zh-CN" sz="2400" dirty="0"/>
              <a:t> in 1903</a:t>
            </a:r>
          </a:p>
        </p:txBody>
      </p:sp>
      <p:cxnSp>
        <p:nvCxnSpPr>
          <p:cNvPr id="25" name="Straight Connector 37">
            <a:extLst>
              <a:ext uri="{FF2B5EF4-FFF2-40B4-BE49-F238E27FC236}">
                <a16:creationId xmlns:a16="http://schemas.microsoft.com/office/drawing/2014/main" id="{5A704D07-E88C-43FC-ADEB-3E7AE5351613}"/>
              </a:ext>
            </a:extLst>
          </p:cNvPr>
          <p:cNvCxnSpPr>
            <a:cxnSpLocks/>
            <a:endCxn id="27" idx="2"/>
          </p:cNvCxnSpPr>
          <p:nvPr/>
        </p:nvCxnSpPr>
        <p:spPr>
          <a:xfrm flipV="1">
            <a:off x="15145642" y="3577988"/>
            <a:ext cx="721725" cy="18403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 name="TextBox 36">
            <a:extLst>
              <a:ext uri="{FF2B5EF4-FFF2-40B4-BE49-F238E27FC236}">
                <a16:creationId xmlns:a16="http://schemas.microsoft.com/office/drawing/2014/main" id="{C30F965A-D2C6-40BA-82ED-424F41BCD1F4}"/>
              </a:ext>
            </a:extLst>
          </p:cNvPr>
          <p:cNvSpPr txBox="1"/>
          <p:nvPr/>
        </p:nvSpPr>
        <p:spPr>
          <a:xfrm>
            <a:off x="14219828" y="2008328"/>
            <a:ext cx="3295077" cy="1569660"/>
          </a:xfrm>
          <a:prstGeom prst="rect">
            <a:avLst/>
          </a:prstGeom>
          <a:solidFill>
            <a:schemeClr val="bg1">
              <a:lumMod val="95000"/>
            </a:schemeClr>
          </a:solidFill>
        </p:spPr>
        <p:txBody>
          <a:bodyPr wrap="square" rtlCol="0">
            <a:spAutoFit/>
          </a:bodyPr>
          <a:lstStyle/>
          <a:p>
            <a:r>
              <a:rPr lang="en-US" altLang="zh-CN" sz="3200" dirty="0"/>
              <a:t>Calculated by a </a:t>
            </a:r>
            <a:r>
              <a:rPr lang="en-GB" sz="3200" dirty="0"/>
              <a:t>first-order kinetics function </a:t>
            </a:r>
            <a:endParaRPr lang="en-US" altLang="zh-CN" sz="3200" dirty="0"/>
          </a:p>
        </p:txBody>
      </p:sp>
      <p:sp>
        <p:nvSpPr>
          <p:cNvPr id="23" name="Rectangle: Rounded Corners 22">
            <a:extLst>
              <a:ext uri="{FF2B5EF4-FFF2-40B4-BE49-F238E27FC236}">
                <a16:creationId xmlns:a16="http://schemas.microsoft.com/office/drawing/2014/main" id="{D9876B01-DE9F-488C-A106-23BFC1867849}"/>
              </a:ext>
            </a:extLst>
          </p:cNvPr>
          <p:cNvSpPr/>
          <p:nvPr/>
        </p:nvSpPr>
        <p:spPr>
          <a:xfrm>
            <a:off x="-3565976" y="4855666"/>
            <a:ext cx="4005064" cy="2967441"/>
          </a:xfrm>
          <a:prstGeom prst="roundRect">
            <a:avLst/>
          </a:prstGeom>
          <a:ln w="38100">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622" dirty="0"/>
              <a:t>Atmosphere</a:t>
            </a:r>
          </a:p>
        </p:txBody>
      </p:sp>
    </p:spTree>
    <p:extLst>
      <p:ext uri="{BB962C8B-B14F-4D97-AF65-F5344CB8AC3E}">
        <p14:creationId xmlns:p14="http://schemas.microsoft.com/office/powerpoint/2010/main" val="352778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C797A95-1E07-49E3-B00A-86FF5946CF01}"/>
              </a:ext>
            </a:extLst>
          </p:cNvPr>
          <p:cNvSpPr/>
          <p:nvPr/>
        </p:nvSpPr>
        <p:spPr>
          <a:xfrm>
            <a:off x="197981" y="215384"/>
            <a:ext cx="2005677" cy="584775"/>
          </a:xfrm>
          <a:prstGeom prst="rect">
            <a:avLst/>
          </a:prstGeom>
        </p:spPr>
        <p:txBody>
          <a:bodyPr wrap="none">
            <a:spAutoFit/>
          </a:bodyPr>
          <a:lstStyle/>
          <a:p>
            <a:r>
              <a:rPr lang="en-GB" altLang="zh-CN" sz="3200" dirty="0">
                <a:solidFill>
                  <a:srgbClr val="D55000"/>
                </a:solidFill>
                <a:latin typeface="Helvetica" panose="020B0604020202020204" pitchFamily="34" charset="0"/>
              </a:rPr>
              <a:t>Input data</a:t>
            </a:r>
            <a:endParaRPr lang="en-GB" altLang="zh-CN" sz="3200" b="0" i="0" dirty="0">
              <a:solidFill>
                <a:srgbClr val="D55000"/>
              </a:solidFill>
              <a:effectLst/>
              <a:latin typeface="Helvetica" panose="020B0604020202020204" pitchFamily="34" charset="0"/>
            </a:endParaRPr>
          </a:p>
        </p:txBody>
      </p:sp>
      <p:sp>
        <p:nvSpPr>
          <p:cNvPr id="8" name="矩形 7">
            <a:extLst>
              <a:ext uri="{FF2B5EF4-FFF2-40B4-BE49-F238E27FC236}">
                <a16:creationId xmlns:a16="http://schemas.microsoft.com/office/drawing/2014/main" id="{C31CC192-FE3D-42C9-968C-2E9C39F501C1}"/>
              </a:ext>
            </a:extLst>
          </p:cNvPr>
          <p:cNvSpPr/>
          <p:nvPr/>
        </p:nvSpPr>
        <p:spPr>
          <a:xfrm>
            <a:off x="197981" y="1165284"/>
            <a:ext cx="8898590" cy="523220"/>
          </a:xfrm>
          <a:prstGeom prst="rect">
            <a:avLst/>
          </a:prstGeom>
        </p:spPr>
        <p:txBody>
          <a:bodyPr wrap="none">
            <a:spAutoFit/>
          </a:bodyPr>
          <a:lstStyle/>
          <a:p>
            <a:r>
              <a:rPr lang="en-GB" altLang="zh-CN" sz="2800" b="1" dirty="0">
                <a:solidFill>
                  <a:srgbClr val="3C3C3C"/>
                </a:solidFill>
                <a:latin typeface="Helvetica" panose="020B0604020202020204" pitchFamily="34" charset="0"/>
              </a:rPr>
              <a:t>2. Reference </a:t>
            </a:r>
            <a:r>
              <a:rPr lang="en-GB" altLang="zh-CN" sz="2800" b="1" dirty="0" err="1">
                <a:solidFill>
                  <a:srgbClr val="3C3C3C"/>
                </a:solidFill>
                <a:latin typeface="Helvetica" panose="020B0604020202020204" pitchFamily="34" charset="0"/>
              </a:rPr>
              <a:t>Cveg</a:t>
            </a:r>
            <a:r>
              <a:rPr lang="en-GB" altLang="zh-CN" sz="2800" b="1" dirty="0">
                <a:solidFill>
                  <a:srgbClr val="3C3C3C"/>
                </a:solidFill>
                <a:latin typeface="Helvetica" panose="020B0604020202020204" pitchFamily="34" charset="0"/>
              </a:rPr>
              <a:t> and vegetation turnover time K1</a:t>
            </a:r>
            <a:endParaRPr lang="en-GB" altLang="zh-CN" sz="2800" b="1" i="0" dirty="0">
              <a:solidFill>
                <a:srgbClr val="3C3C3C"/>
              </a:solidFill>
              <a:effectLst/>
              <a:latin typeface="Helvetica" panose="020B0604020202020204" pitchFamily="34" charset="0"/>
            </a:endParaRPr>
          </a:p>
        </p:txBody>
      </p:sp>
      <p:sp>
        <p:nvSpPr>
          <p:cNvPr id="2" name="矩形 1">
            <a:extLst>
              <a:ext uri="{FF2B5EF4-FFF2-40B4-BE49-F238E27FC236}">
                <a16:creationId xmlns:a16="http://schemas.microsoft.com/office/drawing/2014/main" id="{E02C7F1A-DFED-4BDB-91FF-DB2FFC26308A}"/>
              </a:ext>
            </a:extLst>
          </p:cNvPr>
          <p:cNvSpPr/>
          <p:nvPr/>
        </p:nvSpPr>
        <p:spPr>
          <a:xfrm>
            <a:off x="615437" y="1822796"/>
            <a:ext cx="10764037" cy="461665"/>
          </a:xfrm>
          <a:prstGeom prst="rect">
            <a:avLst/>
          </a:prstGeom>
        </p:spPr>
        <p:txBody>
          <a:bodyPr wrap="none">
            <a:spAutoFit/>
          </a:bodyPr>
          <a:lstStyle/>
          <a:p>
            <a:r>
              <a:rPr lang="en-GB" altLang="zh-CN" sz="2400" dirty="0">
                <a:solidFill>
                  <a:srgbClr val="000000"/>
                </a:solidFill>
                <a:latin typeface="Helvetica" panose="020B0604020202020204" pitchFamily="34" charset="0"/>
              </a:rPr>
              <a:t>Total vegetation biomass </a:t>
            </a:r>
            <a:r>
              <a:rPr lang="en-GB" altLang="zh-CN" sz="2400" dirty="0" err="1">
                <a:solidFill>
                  <a:srgbClr val="000000"/>
                </a:solidFill>
                <a:latin typeface="Helvetica" panose="020B0604020202020204" pitchFamily="34" charset="0"/>
              </a:rPr>
              <a:t>Cveg</a:t>
            </a:r>
            <a:r>
              <a:rPr lang="en-GB" altLang="zh-CN" sz="2400" dirty="0">
                <a:solidFill>
                  <a:srgbClr val="000000"/>
                </a:solidFill>
                <a:latin typeface="Helvetica" panose="020B0604020202020204" pitchFamily="34" charset="0"/>
              </a:rPr>
              <a:t> in 1993 is shared by Cesar from</a:t>
            </a:r>
            <a:r>
              <a:rPr lang="en-GB" altLang="zh-CN" sz="2400" dirty="0">
                <a:latin typeface="Helvetica" panose="020B0604020202020204" pitchFamily="34" charset="0"/>
                <a:hlinkClick r:id="rId3"/>
              </a:rPr>
              <a:t> Liu et al 2015</a:t>
            </a:r>
            <a:endParaRPr lang="zh-CN" altLang="en-US" sz="2400" dirty="0"/>
          </a:p>
        </p:txBody>
      </p:sp>
      <p:pic>
        <p:nvPicPr>
          <p:cNvPr id="2050" name="Picture 2">
            <a:extLst>
              <a:ext uri="{FF2B5EF4-FFF2-40B4-BE49-F238E27FC236}">
                <a16:creationId xmlns:a16="http://schemas.microsoft.com/office/drawing/2014/main" id="{0555CD3B-17C4-474B-98A9-70D704122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13" y="2433892"/>
            <a:ext cx="2036763" cy="9528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C85945B-FF69-4A89-8677-90513DC5AA96}"/>
              </a:ext>
            </a:extLst>
          </p:cNvPr>
          <p:cNvSpPr/>
          <p:nvPr/>
        </p:nvSpPr>
        <p:spPr>
          <a:xfrm>
            <a:off x="2981752" y="2724263"/>
            <a:ext cx="5902578" cy="461665"/>
          </a:xfrm>
          <a:prstGeom prst="rect">
            <a:avLst/>
          </a:prstGeom>
        </p:spPr>
        <p:txBody>
          <a:bodyPr wrap="none">
            <a:spAutoFit/>
          </a:bodyPr>
          <a:lstStyle/>
          <a:p>
            <a:r>
              <a:rPr lang="en-GB" altLang="zh-CN" sz="2400" dirty="0">
                <a:solidFill>
                  <a:srgbClr val="000000"/>
                </a:solidFill>
                <a:latin typeface="Helvetica" panose="020B0604020202020204" pitchFamily="34" charset="0"/>
              </a:rPr>
              <a:t>K1 is a map and unchanged through time.</a:t>
            </a:r>
            <a:endParaRPr lang="zh-CN" altLang="en-US" sz="2400" dirty="0"/>
          </a:p>
        </p:txBody>
      </p:sp>
      <p:sp>
        <p:nvSpPr>
          <p:cNvPr id="4" name="Rectangle 3">
            <a:extLst>
              <a:ext uri="{FF2B5EF4-FFF2-40B4-BE49-F238E27FC236}">
                <a16:creationId xmlns:a16="http://schemas.microsoft.com/office/drawing/2014/main" id="{81BB348D-A3C0-4C8D-9EC0-97C0D6C26539}"/>
              </a:ext>
            </a:extLst>
          </p:cNvPr>
          <p:cNvSpPr>
            <a:spLocks noChangeArrowheads="1"/>
          </p:cNvSpPr>
          <p:nvPr/>
        </p:nvSpPr>
        <p:spPr bwMode="auto">
          <a:xfrm>
            <a:off x="615437" y="3386764"/>
            <a:ext cx="44534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Arial" panose="020B0604020202020204" pitchFamily="34" charset="0"/>
                <a:ea typeface="Helvetica" panose="020B0604020202020204" pitchFamily="34" charset="0"/>
              </a:rPr>
              <a:t>Then we get the initial Cveg:   </a:t>
            </a:r>
            <a:r>
              <a:rPr kumimoji="0" lang="zh-CN" altLang="zh-CN" sz="3600" b="0" i="0" u="none" strike="noStrike" cap="none" normalizeH="0" baseline="0" dirty="0">
                <a:ln>
                  <a:noFill/>
                </a:ln>
                <a:solidFill>
                  <a:schemeClr val="tx1"/>
                </a:solidFill>
                <a:effectLst/>
                <a:latin typeface="Arial" panose="020B0604020202020204" pitchFamily="34" charset="0"/>
              </a:rPr>
              <a:t> </a:t>
            </a:r>
            <a:endParaRPr kumimoji="0" lang="zh-CN" altLang="zh-CN" sz="2400" b="0" i="0" u="none" strike="noStrike" cap="none" normalizeH="0" baseline="0" dirty="0">
              <a:ln>
                <a:noFill/>
              </a:ln>
              <a:solidFill>
                <a:srgbClr val="000000"/>
              </a:solidFill>
              <a:effectLst/>
              <a:latin typeface="Arial" panose="020B0604020202020204" pitchFamily="34" charset="0"/>
              <a:ea typeface="Helvetica" panose="020B0604020202020204" pitchFamily="34" charset="0"/>
            </a:endParaRPr>
          </a:p>
        </p:txBody>
      </p:sp>
      <p:pic>
        <p:nvPicPr>
          <p:cNvPr id="2052" name="Picture 4">
            <a:extLst>
              <a:ext uri="{FF2B5EF4-FFF2-40B4-BE49-F238E27FC236}">
                <a16:creationId xmlns:a16="http://schemas.microsoft.com/office/drawing/2014/main" id="{75E91028-09F6-46FC-9667-CDCECF0C5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7276" y="3545215"/>
            <a:ext cx="3610293" cy="487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73C76E-3DC9-470D-80BC-2E2CC11AB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437" y="4033095"/>
            <a:ext cx="10764037" cy="587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9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8AB4316-EE36-4BFB-A4CB-7409E56B4BE5}"/>
              </a:ext>
            </a:extLst>
          </p:cNvPr>
          <p:cNvPicPr>
            <a:picLocks noChangeAspect="1"/>
          </p:cNvPicPr>
          <p:nvPr/>
        </p:nvPicPr>
        <p:blipFill>
          <a:blip r:embed="rId3"/>
          <a:stretch>
            <a:fillRect/>
          </a:stretch>
        </p:blipFill>
        <p:spPr>
          <a:xfrm>
            <a:off x="3313906" y="1633537"/>
            <a:ext cx="10982325" cy="6638925"/>
          </a:xfrm>
          <a:prstGeom prst="rect">
            <a:avLst/>
          </a:prstGeom>
        </p:spPr>
      </p:pic>
    </p:spTree>
    <p:extLst>
      <p:ext uri="{BB962C8B-B14F-4D97-AF65-F5344CB8AC3E}">
        <p14:creationId xmlns:p14="http://schemas.microsoft.com/office/powerpoint/2010/main" val="168278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C797A95-1E07-49E3-B00A-86FF5946CF01}"/>
              </a:ext>
            </a:extLst>
          </p:cNvPr>
          <p:cNvSpPr/>
          <p:nvPr/>
        </p:nvSpPr>
        <p:spPr>
          <a:xfrm>
            <a:off x="197981" y="215384"/>
            <a:ext cx="2005677" cy="584775"/>
          </a:xfrm>
          <a:prstGeom prst="rect">
            <a:avLst/>
          </a:prstGeom>
        </p:spPr>
        <p:txBody>
          <a:bodyPr wrap="none">
            <a:spAutoFit/>
          </a:bodyPr>
          <a:lstStyle/>
          <a:p>
            <a:r>
              <a:rPr lang="en-GB" altLang="zh-CN" sz="3200" dirty="0">
                <a:solidFill>
                  <a:srgbClr val="D55000"/>
                </a:solidFill>
                <a:latin typeface="Helvetica" panose="020B0604020202020204" pitchFamily="34" charset="0"/>
              </a:rPr>
              <a:t>Input data</a:t>
            </a:r>
            <a:endParaRPr lang="en-GB" altLang="zh-CN" sz="3200" b="0" i="0" dirty="0">
              <a:solidFill>
                <a:srgbClr val="D55000"/>
              </a:solidFill>
              <a:effectLst/>
              <a:latin typeface="Helvetica" panose="020B0604020202020204" pitchFamily="34" charset="0"/>
            </a:endParaRPr>
          </a:p>
        </p:txBody>
      </p:sp>
      <p:sp>
        <p:nvSpPr>
          <p:cNvPr id="8" name="矩形 7">
            <a:extLst>
              <a:ext uri="{FF2B5EF4-FFF2-40B4-BE49-F238E27FC236}">
                <a16:creationId xmlns:a16="http://schemas.microsoft.com/office/drawing/2014/main" id="{C31CC192-FE3D-42C9-968C-2E9C39F501C1}"/>
              </a:ext>
            </a:extLst>
          </p:cNvPr>
          <p:cNvSpPr/>
          <p:nvPr/>
        </p:nvSpPr>
        <p:spPr>
          <a:xfrm>
            <a:off x="197981" y="1165284"/>
            <a:ext cx="8898590" cy="523220"/>
          </a:xfrm>
          <a:prstGeom prst="rect">
            <a:avLst/>
          </a:prstGeom>
        </p:spPr>
        <p:txBody>
          <a:bodyPr wrap="none">
            <a:spAutoFit/>
          </a:bodyPr>
          <a:lstStyle/>
          <a:p>
            <a:r>
              <a:rPr lang="en-GB" altLang="zh-CN" sz="2800" b="1" dirty="0">
                <a:solidFill>
                  <a:srgbClr val="3C3C3C"/>
                </a:solidFill>
                <a:latin typeface="Helvetica" panose="020B0604020202020204" pitchFamily="34" charset="0"/>
              </a:rPr>
              <a:t>2. Reference </a:t>
            </a:r>
            <a:r>
              <a:rPr lang="en-GB" altLang="zh-CN" sz="2800" b="1" dirty="0" err="1">
                <a:solidFill>
                  <a:srgbClr val="3C3C3C"/>
                </a:solidFill>
                <a:latin typeface="Helvetica" panose="020B0604020202020204" pitchFamily="34" charset="0"/>
              </a:rPr>
              <a:t>Csoil</a:t>
            </a:r>
            <a:r>
              <a:rPr lang="en-GB" altLang="zh-CN" sz="2800" b="1" dirty="0">
                <a:solidFill>
                  <a:srgbClr val="3C3C3C"/>
                </a:solidFill>
                <a:latin typeface="Helvetica" panose="020B0604020202020204" pitchFamily="34" charset="0"/>
              </a:rPr>
              <a:t> </a:t>
            </a:r>
            <a:r>
              <a:rPr lang="en-GB" altLang="zh-CN" sz="2800" b="1" dirty="0" err="1">
                <a:solidFill>
                  <a:srgbClr val="3C3C3C"/>
                </a:solidFill>
                <a:latin typeface="Helvetica" panose="020B0604020202020204" pitchFamily="34" charset="0"/>
              </a:rPr>
              <a:t>ans</a:t>
            </a:r>
            <a:r>
              <a:rPr lang="en-GB" altLang="zh-CN" sz="2800" b="1" dirty="0">
                <a:solidFill>
                  <a:srgbClr val="3C3C3C"/>
                </a:solidFill>
                <a:latin typeface="Helvetica" panose="020B0604020202020204" pitchFamily="34" charset="0"/>
              </a:rPr>
              <a:t> Soil carbon turnover rate K2</a:t>
            </a:r>
            <a:endParaRPr lang="en-GB" altLang="zh-CN" sz="2800" b="1" i="0" dirty="0">
              <a:solidFill>
                <a:srgbClr val="3C3C3C"/>
              </a:solidFill>
              <a:effectLst/>
              <a:latin typeface="Helvetica" panose="020B0604020202020204" pitchFamily="34" charset="0"/>
            </a:endParaRPr>
          </a:p>
        </p:txBody>
      </p:sp>
      <p:sp>
        <p:nvSpPr>
          <p:cNvPr id="5" name="Rectangle 1">
            <a:extLst>
              <a:ext uri="{FF2B5EF4-FFF2-40B4-BE49-F238E27FC236}">
                <a16:creationId xmlns:a16="http://schemas.microsoft.com/office/drawing/2014/main" id="{16C26A9C-376B-41C7-AD08-B2B701F48E2C}"/>
              </a:ext>
            </a:extLst>
          </p:cNvPr>
          <p:cNvSpPr>
            <a:spLocks noChangeArrowheads="1"/>
          </p:cNvSpPr>
          <p:nvPr/>
        </p:nvSpPr>
        <p:spPr bwMode="auto">
          <a:xfrm>
            <a:off x="197981" y="1688504"/>
            <a:ext cx="12615807" cy="116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 rIns="58719" bIns="444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(i) denotes the variable is a global map, (i,t)denotes the map change through time.</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We assume steady state in 1903, therefore, NPP1903=Soil Respiration 1903, and we have:</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  </a:t>
            </a:r>
            <a:endParaRPr kumimoji="0" lang="zh-CN" altLang="zh-CN" sz="1600" b="0" i="0" u="none" strike="noStrike" cap="none" normalizeH="0" baseline="0" dirty="0">
              <a:ln>
                <a:noFill/>
              </a:ln>
              <a:solidFill>
                <a:schemeClr val="tx1"/>
              </a:solidFill>
              <a:effectLst/>
              <a:latin typeface="Arial" panose="020B0604020202020204" pitchFamily="34" charset="0"/>
              <a:ea typeface="Helvetica" panose="020B0604020202020204" pitchFamily="34" charset="0"/>
            </a:endParaRPr>
          </a:p>
        </p:txBody>
      </p:sp>
      <p:pic>
        <p:nvPicPr>
          <p:cNvPr id="3074" name="Picture 2" descr="C:\Users\Huanyuan\AppData\Local\Temp\ConnectorClipboard7571885149421640861\image15591441636390.png">
            <a:extLst>
              <a:ext uri="{FF2B5EF4-FFF2-40B4-BE49-F238E27FC236}">
                <a16:creationId xmlns:a16="http://schemas.microsoft.com/office/drawing/2014/main" id="{8383BFC1-DCDA-44F4-889B-FDE43DA1F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81" y="2655342"/>
            <a:ext cx="9476979" cy="5607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C08832E7-AD1F-44EE-978D-9D1EB866C5D4}"/>
              </a:ext>
            </a:extLst>
          </p:cNvPr>
          <p:cNvSpPr>
            <a:spLocks noChangeArrowheads="1"/>
          </p:cNvSpPr>
          <p:nvPr/>
        </p:nvSpPr>
        <p:spPr bwMode="auto">
          <a:xfrm>
            <a:off x="197981" y="3290712"/>
            <a:ext cx="13361204" cy="2270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 rIns="58719" bIns="444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400" dirty="0">
                <a:latin typeface="Arial" panose="020B0604020202020204" pitchFamily="34" charset="0"/>
              </a:rPr>
              <a:t>We first assume   </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zh-CN"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2400" dirty="0">
                <a:latin typeface="Arial" panose="020B0604020202020204" pitchFamily="34" charset="0"/>
              </a:rPr>
              <a:t>Then we calculate K2 via   </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zh-CN"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2400" dirty="0">
                <a:latin typeface="Arial" panose="020B0604020202020204" pitchFamily="34" charset="0"/>
              </a:rPr>
              <a:t>Then we get a map of Csoil based on the geographical distribution of both NPP and temperature.</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2400" dirty="0">
                <a:latin typeface="Arial" panose="020B0604020202020204" pitchFamily="34" charset="0"/>
              </a:rPr>
              <a:t>  </a:t>
            </a:r>
          </a:p>
        </p:txBody>
      </p:sp>
      <p:pic>
        <p:nvPicPr>
          <p:cNvPr id="3076" name="Picture 4" descr="C:\Users\Huanyuan\AppData\Local\Temp\ConnectorClipboard7571885149421640861\image15591442373940.png">
            <a:extLst>
              <a:ext uri="{FF2B5EF4-FFF2-40B4-BE49-F238E27FC236}">
                <a16:creationId xmlns:a16="http://schemas.microsoft.com/office/drawing/2014/main" id="{3C694950-0EFA-4CBF-9929-3A8FC16E2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732" y="3333791"/>
            <a:ext cx="3838883" cy="46066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Huanyuan\AppData\Local\Temp\ConnectorClipboard7571885149421640861\image15591442374201.png">
            <a:extLst>
              <a:ext uri="{FF2B5EF4-FFF2-40B4-BE49-F238E27FC236}">
                <a16:creationId xmlns:a16="http://schemas.microsoft.com/office/drawing/2014/main" id="{A1FB7548-05CE-4FFC-8125-7607E7E52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844" y="3869059"/>
            <a:ext cx="6341478" cy="879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Huanyuan\AppData\Local\Temp\ConnectorClipboard7571885149421640861\image15591442374422.png">
            <a:extLst>
              <a:ext uri="{FF2B5EF4-FFF2-40B4-BE49-F238E27FC236}">
                <a16:creationId xmlns:a16="http://schemas.microsoft.com/office/drawing/2014/main" id="{99061920-89A2-4F44-9923-005BA7ABC7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75654" y="4634585"/>
            <a:ext cx="4135382" cy="7046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16FC023D-21A3-48D5-9D6B-68596E45047B}"/>
              </a:ext>
            </a:extLst>
          </p:cNvPr>
          <p:cNvSpPr>
            <a:spLocks noChangeArrowheads="1"/>
          </p:cNvSpPr>
          <p:nvPr/>
        </p:nvSpPr>
        <p:spPr bwMode="auto">
          <a:xfrm>
            <a:off x="2419358" y="5262776"/>
            <a:ext cx="8173052" cy="423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 rIns="58719" bIns="444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  </a:t>
            </a:r>
            <a:r>
              <a:rPr kumimoji="0" lang="zh-CN" altLang="zh-CN"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 </a:t>
            </a: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rPr>
              <a:t>where Q10 is set as 1.4 according to </a:t>
            </a:r>
            <a:r>
              <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hlinkClick r:id="rId7"/>
              </a:rPr>
              <a:t>Mahecha et al 2010</a:t>
            </a:r>
            <a:endParaRPr kumimoji="0" lang="zh-CN" altLang="zh-CN" sz="2400" b="0" i="0" u="none" strike="noStrike" cap="none" normalizeH="0" baseline="0" dirty="0">
              <a:ln>
                <a:noFill/>
              </a:ln>
              <a:solidFill>
                <a:schemeClr val="tx1"/>
              </a:solidFill>
              <a:effectLst/>
              <a:latin typeface="Arial" panose="020B0604020202020204" pitchFamily="34" charset="0"/>
              <a:ea typeface="Helvetica" panose="020B0604020202020204" pitchFamily="34" charset="0"/>
            </a:endParaRPr>
          </a:p>
        </p:txBody>
      </p:sp>
      <p:pic>
        <p:nvPicPr>
          <p:cNvPr id="3080" name="Picture 8" descr="C:\Users\Huanyuan\AppData\Local\Temp\ConnectorClipboard7571885149421640861\image15591443365410.png">
            <a:extLst>
              <a:ext uri="{FF2B5EF4-FFF2-40B4-BE49-F238E27FC236}">
                <a16:creationId xmlns:a16="http://schemas.microsoft.com/office/drawing/2014/main" id="{C5D18CC2-5207-49D8-B4BA-15588F3A3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93" y="5262776"/>
            <a:ext cx="2257539" cy="46957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Huanyuan\AppData\Local\Temp\ConnectorClipboard7571885149421640861\image15591443651610.png">
            <a:extLst>
              <a:ext uri="{FF2B5EF4-FFF2-40B4-BE49-F238E27FC236}">
                <a16:creationId xmlns:a16="http://schemas.microsoft.com/office/drawing/2014/main" id="{3E5B0C01-2A2D-432E-A4A0-CF04EA3A28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92410" y="5832417"/>
            <a:ext cx="7017728" cy="407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76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49B4F0-938C-4515-9BB5-F1B48BB27837}"/>
              </a:ext>
            </a:extLst>
          </p:cNvPr>
          <p:cNvSpPr txBox="1"/>
          <p:nvPr/>
        </p:nvSpPr>
        <p:spPr>
          <a:xfrm>
            <a:off x="773384" y="1352006"/>
            <a:ext cx="16414586" cy="6186309"/>
          </a:xfrm>
          <a:prstGeom prst="rect">
            <a:avLst/>
          </a:prstGeom>
          <a:noFill/>
        </p:spPr>
        <p:txBody>
          <a:bodyPr wrap="square" rtlCol="0">
            <a:spAutoFit/>
          </a:bodyPr>
          <a:lstStyle/>
          <a:p>
            <a:r>
              <a:rPr lang="en-GB" altLang="zh-CN" sz="3600" dirty="0"/>
              <a:t>Huanyuan (after another 3 months): Hooray we have land sink in the past 116 years!</a:t>
            </a:r>
          </a:p>
          <a:p>
            <a:r>
              <a:rPr lang="en-GB" altLang="zh-CN" sz="3600" dirty="0"/>
              <a:t>However…Land sink has been estimated by</a:t>
            </a:r>
          </a:p>
          <a:p>
            <a:pPr marL="742950" indent="-742950">
              <a:buAutoNum type="arabicParenBoth"/>
            </a:pPr>
            <a:r>
              <a:rPr lang="en-GB" altLang="zh-CN" sz="3600" dirty="0"/>
              <a:t>Carbon Inversion models</a:t>
            </a:r>
          </a:p>
          <a:p>
            <a:pPr marL="742950" indent="-742950">
              <a:buAutoNum type="arabicParenBoth"/>
            </a:pPr>
            <a:r>
              <a:rPr lang="en-GB" altLang="zh-CN" sz="3600" dirty="0"/>
              <a:t>DGVMs (Trendy)</a:t>
            </a:r>
          </a:p>
          <a:p>
            <a:pPr marL="742950" indent="-742950">
              <a:buAutoNum type="arabicParenBoth"/>
            </a:pPr>
            <a:r>
              <a:rPr lang="en-GB" altLang="zh-CN" sz="3600" dirty="0"/>
              <a:t>Land sink residual</a:t>
            </a:r>
          </a:p>
          <a:p>
            <a:pPr marL="742950" indent="-742950">
              <a:buAutoNum type="arabicParenBoth"/>
            </a:pPr>
            <a:endParaRPr lang="en-GB" altLang="zh-CN" sz="3600" dirty="0"/>
          </a:p>
          <a:p>
            <a:r>
              <a:rPr lang="en-GB" altLang="zh-CN" sz="3600" dirty="0"/>
              <a:t>Our question is:</a:t>
            </a:r>
          </a:p>
          <a:p>
            <a:endParaRPr lang="en-GB" altLang="zh-CN" sz="3600" dirty="0"/>
          </a:p>
          <a:p>
            <a:r>
              <a:rPr lang="en-GB" altLang="zh-CN" sz="3600" dirty="0"/>
              <a:t>Whether the theory about mycorrhizal explain the magnitude and distribution of global land sink?</a:t>
            </a:r>
          </a:p>
          <a:p>
            <a:endParaRPr lang="en-GB" altLang="zh-CN" sz="3600" dirty="0"/>
          </a:p>
        </p:txBody>
      </p:sp>
      <p:sp>
        <p:nvSpPr>
          <p:cNvPr id="2" name="箭头: 下 1">
            <a:extLst>
              <a:ext uri="{FF2B5EF4-FFF2-40B4-BE49-F238E27FC236}">
                <a16:creationId xmlns:a16="http://schemas.microsoft.com/office/drawing/2014/main" id="{17FC3178-0373-4D0F-A8E9-8BC310BC56D7}"/>
              </a:ext>
            </a:extLst>
          </p:cNvPr>
          <p:cNvSpPr/>
          <p:nvPr/>
        </p:nvSpPr>
        <p:spPr>
          <a:xfrm>
            <a:off x="7193280" y="8031480"/>
            <a:ext cx="1432560" cy="1722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04D6E21-4093-407F-9ACB-4A5AE05E9DE6}"/>
              </a:ext>
            </a:extLst>
          </p:cNvPr>
          <p:cNvSpPr txBox="1"/>
          <p:nvPr/>
        </p:nvSpPr>
        <p:spPr>
          <a:xfrm>
            <a:off x="6129040" y="7446705"/>
            <a:ext cx="3694858" cy="584775"/>
          </a:xfrm>
          <a:prstGeom prst="rect">
            <a:avLst/>
          </a:prstGeom>
          <a:noFill/>
        </p:spPr>
        <p:txBody>
          <a:bodyPr wrap="none" rtlCol="0">
            <a:spAutoFit/>
          </a:bodyPr>
          <a:lstStyle/>
          <a:p>
            <a:r>
              <a:rPr lang="en-GB" altLang="zh-CN" sz="3200" dirty="0"/>
              <a:t>Findings in next page</a:t>
            </a:r>
            <a:endParaRPr lang="zh-CN" altLang="en-US" sz="3200" dirty="0"/>
          </a:p>
        </p:txBody>
      </p:sp>
    </p:spTree>
    <p:extLst>
      <p:ext uri="{BB962C8B-B14F-4D97-AF65-F5344CB8AC3E}">
        <p14:creationId xmlns:p14="http://schemas.microsoft.com/office/powerpoint/2010/main" val="17502824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2602</TotalTime>
  <Words>1790</Words>
  <Application>Microsoft Office PowerPoint</Application>
  <PresentationFormat>Custom</PresentationFormat>
  <Paragraphs>156</Paragraphs>
  <Slides>21</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等线</vt:lpstr>
      <vt:lpstr>DIN Mittelschrift Std</vt:lpstr>
      <vt:lpstr>Agency FB</vt:lpstr>
      <vt:lpstr>Arial</vt:lpstr>
      <vt:lpstr>Calibri</vt:lpstr>
      <vt:lpstr>Calibri Light</vt:lpstr>
      <vt:lpstr>Cambria</vt:lpstr>
      <vt:lpstr>Helvetica</vt: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Unfortunately… not</vt:lpstr>
      <vt:lpstr>PowerPoint Presentation</vt:lpstr>
      <vt:lpstr>Soil respiration is increasing too quickly? </vt:lpstr>
      <vt:lpstr>The gap could be explained by land use change ?</vt:lpstr>
      <vt:lpstr>The impact of temperature on NPP?</vt:lpstr>
      <vt:lpstr>NPP vs BP (biomass production)</vt:lpstr>
      <vt:lpstr>PowerPoint Presentation</vt:lpstr>
      <vt:lpstr>Some basic mode outputs…</vt:lpstr>
      <vt:lpstr>Spatial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Huanyuan</dc:creator>
  <cp:lastModifiedBy>Huanyuan Zhang</cp:lastModifiedBy>
  <cp:revision>79</cp:revision>
  <dcterms:created xsi:type="dcterms:W3CDTF">2019-01-29T06:10:21Z</dcterms:created>
  <dcterms:modified xsi:type="dcterms:W3CDTF">2020-02-24T15:42:48Z</dcterms:modified>
</cp:coreProperties>
</file>